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98"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6" r:id="rId18"/>
    <p:sldId id="271" r:id="rId19"/>
    <p:sldId id="272" r:id="rId20"/>
    <p:sldId id="292" r:id="rId21"/>
    <p:sldId id="293" r:id="rId22"/>
    <p:sldId id="294" r:id="rId23"/>
    <p:sldId id="295" r:id="rId24"/>
    <p:sldId id="296" r:id="rId25"/>
    <p:sldId id="300" r:id="rId26"/>
    <p:sldId id="301" r:id="rId27"/>
    <p:sldId id="302" r:id="rId28"/>
    <p:sldId id="303" r:id="rId29"/>
    <p:sldId id="304" r:id="rId30"/>
    <p:sldId id="305" r:id="rId31"/>
    <p:sldId id="306" r:id="rId32"/>
    <p:sldId id="307" r:id="rId33"/>
    <p:sldId id="308" r:id="rId34"/>
    <p:sldId id="309" r:id="rId35"/>
    <p:sldId id="310" r:id="rId36"/>
    <p:sldId id="312" r:id="rId37"/>
    <p:sldId id="313" r:id="rId38"/>
    <p:sldId id="314" r:id="rId39"/>
    <p:sldId id="316" r:id="rId40"/>
    <p:sldId id="317" r:id="rId41"/>
    <p:sldId id="320" r:id="rId42"/>
    <p:sldId id="321" r:id="rId43"/>
    <p:sldId id="322" r:id="rId44"/>
    <p:sldId id="323" r:id="rId45"/>
    <p:sldId id="324" r:id="rId46"/>
    <p:sldId id="325" r:id="rId47"/>
    <p:sldId id="326" r:id="rId48"/>
    <p:sldId id="327" r:id="rId49"/>
    <p:sldId id="328" r:id="rId50"/>
    <p:sldId id="33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7ECF"/>
    <a:srgbClr val="2F4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4" autoAdjust="0"/>
    <p:restoredTop sz="94660"/>
  </p:normalViewPr>
  <p:slideViewPr>
    <p:cSldViewPr snapToGrid="0">
      <p:cViewPr varScale="1">
        <p:scale>
          <a:sx n="101" d="100"/>
          <a:sy n="101" d="100"/>
        </p:scale>
        <p:origin x="12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CA13F-DCF5-4D41-B814-7ACE93785413}" type="datetimeFigureOut">
              <a:rPr lang="en-US" smtClean="0"/>
              <a:t>2/26/2017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427B6-0637-44C9-8B70-62778BBFB6A4}" type="slidenum">
              <a:rPr lang="en-US" smtClean="0"/>
              <a:t>‹#›</a:t>
            </a:fld>
            <a:endParaRPr lang="en-US"/>
          </a:p>
        </p:txBody>
      </p:sp>
    </p:spTree>
    <p:extLst>
      <p:ext uri="{BB962C8B-B14F-4D97-AF65-F5344CB8AC3E}">
        <p14:creationId xmlns:p14="http://schemas.microsoft.com/office/powerpoint/2010/main" val="223319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Dashboard</a:t>
            </a:r>
          </a:p>
          <a:p>
            <a:r>
              <a:rPr lang="en-US" dirty="0" smtClean="0"/>
              <a:t>Deactivate node</a:t>
            </a:r>
          </a:p>
          <a:p>
            <a:r>
              <a:rPr lang="en-US" dirty="0" smtClean="0"/>
              <a:t>Show </a:t>
            </a:r>
            <a:r>
              <a:rPr lang="en-US" dirty="0" err="1" smtClean="0"/>
              <a:t>diagostics</a:t>
            </a:r>
            <a:endParaRPr lang="en-US" dirty="0" smtClean="0"/>
          </a:p>
          <a:p>
            <a:r>
              <a:rPr lang="en-US" dirty="0" smtClean="0"/>
              <a:t>Enable node</a:t>
            </a:r>
          </a:p>
          <a:p>
            <a:endParaRPr lang="en-US" dirty="0"/>
          </a:p>
        </p:txBody>
      </p:sp>
      <p:sp>
        <p:nvSpPr>
          <p:cNvPr id="4" name="Slide Number Placeholder 3"/>
          <p:cNvSpPr>
            <a:spLocks noGrp="1"/>
          </p:cNvSpPr>
          <p:nvPr>
            <p:ph type="sldNum" sz="quarter" idx="10"/>
          </p:nvPr>
        </p:nvSpPr>
        <p:spPr/>
        <p:txBody>
          <a:bodyPr/>
          <a:lstStyle/>
          <a:p>
            <a:fld id="{F88427B6-0637-44C9-8B70-62778BBFB6A4}" type="slidenum">
              <a:rPr lang="en-US" smtClean="0"/>
              <a:t>18</a:t>
            </a:fld>
            <a:endParaRPr lang="en-US"/>
          </a:p>
        </p:txBody>
      </p:sp>
    </p:spTree>
    <p:extLst>
      <p:ext uri="{BB962C8B-B14F-4D97-AF65-F5344CB8AC3E}">
        <p14:creationId xmlns:p14="http://schemas.microsoft.com/office/powerpoint/2010/main" val="3246953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64091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347073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0FFD4-9EFB-4F04-97CC-6B7FFC7DEEE0}" type="slidenum">
              <a:rPr lang="en-US" smtClean="0"/>
              <a:t>28</a:t>
            </a:fld>
            <a:endParaRPr lang="en-US"/>
          </a:p>
        </p:txBody>
      </p:sp>
    </p:spTree>
    <p:extLst>
      <p:ext uri="{BB962C8B-B14F-4D97-AF65-F5344CB8AC3E}">
        <p14:creationId xmlns:p14="http://schemas.microsoft.com/office/powerpoint/2010/main" val="280836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0FFD4-9EFB-4F04-97CC-6B7FFC7DEEE0}" type="slidenum">
              <a:rPr lang="en-US" smtClean="0"/>
              <a:t>33</a:t>
            </a:fld>
            <a:endParaRPr lang="en-US"/>
          </a:p>
        </p:txBody>
      </p:sp>
    </p:spTree>
    <p:extLst>
      <p:ext uri="{BB962C8B-B14F-4D97-AF65-F5344CB8AC3E}">
        <p14:creationId xmlns:p14="http://schemas.microsoft.com/office/powerpoint/2010/main" val="1290707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2/26/2017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902315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2/26/2017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153583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5862" lvl="1" indent="-228600">
              <a:buAutoNum type="arabicParenR"/>
            </a:pPr>
            <a:endParaRPr lang="en-US" dirty="0"/>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2/26/2017 4:37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173068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50FFD4-9EFB-4F04-97CC-6B7FFC7DEEE0}" type="slidenum">
              <a:rPr lang="en-US" smtClean="0"/>
              <a:t>40</a:t>
            </a:fld>
            <a:endParaRPr lang="en-US"/>
          </a:p>
        </p:txBody>
      </p:sp>
    </p:spTree>
    <p:extLst>
      <p:ext uri="{BB962C8B-B14F-4D97-AF65-F5344CB8AC3E}">
        <p14:creationId xmlns:p14="http://schemas.microsoft.com/office/powerpoint/2010/main" val="2638961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04077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57557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4955AC1-B78E-40A5-9B7F-1CAF369E6EE2}"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44303-3A19-48D8-B4C3-4A70723AEE1B}" type="slidenum">
              <a:rPr lang="en-US" smtClean="0"/>
              <a:t>‹#›</a:t>
            </a:fld>
            <a:endParaRPr lang="en-US"/>
          </a:p>
        </p:txBody>
      </p:sp>
    </p:spTree>
    <p:extLst>
      <p:ext uri="{BB962C8B-B14F-4D97-AF65-F5344CB8AC3E}">
        <p14:creationId xmlns:p14="http://schemas.microsoft.com/office/powerpoint/2010/main" val="4117001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955AC1-B78E-40A5-9B7F-1CAF369E6EE2}"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44303-3A19-48D8-B4C3-4A70723AEE1B}" type="slidenum">
              <a:rPr lang="en-US" smtClean="0"/>
              <a:t>‹#›</a:t>
            </a:fld>
            <a:endParaRPr lang="en-US"/>
          </a:p>
        </p:txBody>
      </p:sp>
    </p:spTree>
    <p:extLst>
      <p:ext uri="{BB962C8B-B14F-4D97-AF65-F5344CB8AC3E}">
        <p14:creationId xmlns:p14="http://schemas.microsoft.com/office/powerpoint/2010/main" val="1312826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955AC1-B78E-40A5-9B7F-1CAF369E6EE2}"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44303-3A19-48D8-B4C3-4A70723AEE1B}" type="slidenum">
              <a:rPr lang="en-US" smtClean="0"/>
              <a:t>‹#›</a:t>
            </a:fld>
            <a:endParaRPr lang="en-US"/>
          </a:p>
        </p:txBody>
      </p:sp>
    </p:spTree>
    <p:extLst>
      <p:ext uri="{BB962C8B-B14F-4D97-AF65-F5344CB8AC3E}">
        <p14:creationId xmlns:p14="http://schemas.microsoft.com/office/powerpoint/2010/main" val="56875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4780947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99715"/>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585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955AC1-B78E-40A5-9B7F-1CAF369E6EE2}"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44303-3A19-48D8-B4C3-4A70723AEE1B}" type="slidenum">
              <a:rPr lang="en-US" smtClean="0"/>
              <a:t>‹#›</a:t>
            </a:fld>
            <a:endParaRPr lang="en-US"/>
          </a:p>
        </p:txBody>
      </p:sp>
    </p:spTree>
    <p:extLst>
      <p:ext uri="{BB962C8B-B14F-4D97-AF65-F5344CB8AC3E}">
        <p14:creationId xmlns:p14="http://schemas.microsoft.com/office/powerpoint/2010/main" val="375977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955AC1-B78E-40A5-9B7F-1CAF369E6EE2}"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44303-3A19-48D8-B4C3-4A70723AEE1B}" type="slidenum">
              <a:rPr lang="en-US" smtClean="0"/>
              <a:t>‹#›</a:t>
            </a:fld>
            <a:endParaRPr lang="en-US"/>
          </a:p>
        </p:txBody>
      </p:sp>
    </p:spTree>
    <p:extLst>
      <p:ext uri="{BB962C8B-B14F-4D97-AF65-F5344CB8AC3E}">
        <p14:creationId xmlns:p14="http://schemas.microsoft.com/office/powerpoint/2010/main" val="2810095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4955AC1-B78E-40A5-9B7F-1CAF369E6EE2}"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44303-3A19-48D8-B4C3-4A70723AEE1B}" type="slidenum">
              <a:rPr lang="en-US" smtClean="0"/>
              <a:t>‹#›</a:t>
            </a:fld>
            <a:endParaRPr lang="en-US"/>
          </a:p>
        </p:txBody>
      </p:sp>
    </p:spTree>
    <p:extLst>
      <p:ext uri="{BB962C8B-B14F-4D97-AF65-F5344CB8AC3E}">
        <p14:creationId xmlns:p14="http://schemas.microsoft.com/office/powerpoint/2010/main" val="191762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4955AC1-B78E-40A5-9B7F-1CAF369E6EE2}" type="datetimeFigureOut">
              <a:rPr lang="en-US" smtClean="0"/>
              <a:t>2/26/2017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744303-3A19-48D8-B4C3-4A70723AEE1B}" type="slidenum">
              <a:rPr lang="en-US" smtClean="0"/>
              <a:t>‹#›</a:t>
            </a:fld>
            <a:endParaRPr lang="en-US"/>
          </a:p>
        </p:txBody>
      </p:sp>
    </p:spTree>
    <p:extLst>
      <p:ext uri="{BB962C8B-B14F-4D97-AF65-F5344CB8AC3E}">
        <p14:creationId xmlns:p14="http://schemas.microsoft.com/office/powerpoint/2010/main" val="25435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4955AC1-B78E-40A5-9B7F-1CAF369E6EE2}" type="datetimeFigureOut">
              <a:rPr lang="en-US" smtClean="0"/>
              <a:t>2/26/2017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744303-3A19-48D8-B4C3-4A70723AEE1B}" type="slidenum">
              <a:rPr lang="en-US" smtClean="0"/>
              <a:t>‹#›</a:t>
            </a:fld>
            <a:endParaRPr lang="en-US"/>
          </a:p>
        </p:txBody>
      </p:sp>
    </p:spTree>
    <p:extLst>
      <p:ext uri="{BB962C8B-B14F-4D97-AF65-F5344CB8AC3E}">
        <p14:creationId xmlns:p14="http://schemas.microsoft.com/office/powerpoint/2010/main" val="536386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955AC1-B78E-40A5-9B7F-1CAF369E6EE2}" type="datetimeFigureOut">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744303-3A19-48D8-B4C3-4A70723AEE1B}" type="slidenum">
              <a:rPr lang="en-US" smtClean="0"/>
              <a:t>‹#›</a:t>
            </a:fld>
            <a:endParaRPr lang="en-US"/>
          </a:p>
        </p:txBody>
      </p:sp>
    </p:spTree>
    <p:extLst>
      <p:ext uri="{BB962C8B-B14F-4D97-AF65-F5344CB8AC3E}">
        <p14:creationId xmlns:p14="http://schemas.microsoft.com/office/powerpoint/2010/main" val="1094718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955AC1-B78E-40A5-9B7F-1CAF369E6EE2}"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44303-3A19-48D8-B4C3-4A70723AEE1B}" type="slidenum">
              <a:rPr lang="en-US" smtClean="0"/>
              <a:t>‹#›</a:t>
            </a:fld>
            <a:endParaRPr lang="en-US"/>
          </a:p>
        </p:txBody>
      </p:sp>
    </p:spTree>
    <p:extLst>
      <p:ext uri="{BB962C8B-B14F-4D97-AF65-F5344CB8AC3E}">
        <p14:creationId xmlns:p14="http://schemas.microsoft.com/office/powerpoint/2010/main" val="1003313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955AC1-B78E-40A5-9B7F-1CAF369E6EE2}"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44303-3A19-48D8-B4C3-4A70723AEE1B}" type="slidenum">
              <a:rPr lang="en-US" smtClean="0"/>
              <a:t>‹#›</a:t>
            </a:fld>
            <a:endParaRPr lang="en-US"/>
          </a:p>
        </p:txBody>
      </p:sp>
    </p:spTree>
    <p:extLst>
      <p:ext uri="{BB962C8B-B14F-4D97-AF65-F5344CB8AC3E}">
        <p14:creationId xmlns:p14="http://schemas.microsoft.com/office/powerpoint/2010/main" val="738687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97EC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55AC1-B78E-40A5-9B7F-1CAF369E6EE2}" type="datetimeFigureOut">
              <a:rPr lang="en-US" smtClean="0"/>
              <a:t>2/26/2017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44303-3A19-48D8-B4C3-4A70723AEE1B}" type="slidenum">
              <a:rPr lang="en-US" smtClean="0"/>
              <a:t>‹#›</a:t>
            </a:fld>
            <a:endParaRPr lang="en-US"/>
          </a:p>
        </p:txBody>
      </p:sp>
    </p:spTree>
    <p:extLst>
      <p:ext uri="{BB962C8B-B14F-4D97-AF65-F5344CB8AC3E}">
        <p14:creationId xmlns:p14="http://schemas.microsoft.com/office/powerpoint/2010/main" val="2564231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8.png"/><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emf"/><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emf"/><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8656" y="476187"/>
            <a:ext cx="9144000" cy="2387600"/>
          </a:xfrm>
        </p:spPr>
        <p:txBody>
          <a:bodyPr/>
          <a:lstStyle/>
          <a:p>
            <a:r>
              <a:rPr lang="en-US" dirty="0" smtClean="0">
                <a:solidFill>
                  <a:schemeClr val="bg1"/>
                </a:solidFill>
              </a:rPr>
              <a:t>Service Fabric Internals, p1</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757" y="3103618"/>
            <a:ext cx="5715798" cy="3000794"/>
          </a:xfrm>
          <a:prstGeom prst="rect">
            <a:avLst/>
          </a:prstGeom>
        </p:spPr>
      </p:pic>
    </p:spTree>
    <p:extLst>
      <p:ext uri="{BB962C8B-B14F-4D97-AF65-F5344CB8AC3E}">
        <p14:creationId xmlns:p14="http://schemas.microsoft.com/office/powerpoint/2010/main" val="2744532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Azure Service Fabric</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1460863" y="1690688"/>
            <a:ext cx="9448800" cy="4324350"/>
          </a:xfrm>
          <a:prstGeom prst="rect">
            <a:avLst/>
          </a:prstGeom>
        </p:spPr>
      </p:pic>
    </p:spTree>
    <p:extLst>
      <p:ext uri="{BB962C8B-B14F-4D97-AF65-F5344CB8AC3E}">
        <p14:creationId xmlns:p14="http://schemas.microsoft.com/office/powerpoint/2010/main" val="4130578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Service Fabric Cluster</a:t>
            </a:r>
            <a:endParaRPr lang="en-US" dirty="0">
              <a:solidFill>
                <a:schemeClr val="bg1"/>
              </a:solidFill>
            </a:endParaRP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838200" y="1690688"/>
            <a:ext cx="9991725" cy="4781550"/>
          </a:xfrm>
          <a:prstGeom prst="rect">
            <a:avLst/>
          </a:prstGeom>
        </p:spPr>
      </p:pic>
    </p:spTree>
    <p:extLst>
      <p:ext uri="{BB962C8B-B14F-4D97-AF65-F5344CB8AC3E}">
        <p14:creationId xmlns:p14="http://schemas.microsoft.com/office/powerpoint/2010/main" val="1019732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Cloud Service vs Service Fabric</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838200" y="1787813"/>
            <a:ext cx="9772650" cy="4352925"/>
          </a:xfrm>
          <a:prstGeom prst="rect">
            <a:avLst/>
          </a:prstGeom>
        </p:spPr>
      </p:pic>
    </p:spTree>
    <p:extLst>
      <p:ext uri="{BB962C8B-B14F-4D97-AF65-F5344CB8AC3E}">
        <p14:creationId xmlns:p14="http://schemas.microsoft.com/office/powerpoint/2010/main" val="340131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Service Fabric Programming Models</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838200" y="1619794"/>
            <a:ext cx="9420225" cy="4419600"/>
          </a:xfrm>
          <a:prstGeom prst="rect">
            <a:avLst/>
          </a:prstGeom>
        </p:spPr>
      </p:pic>
    </p:spTree>
    <p:extLst>
      <p:ext uri="{BB962C8B-B14F-4D97-AF65-F5344CB8AC3E}">
        <p14:creationId xmlns:p14="http://schemas.microsoft.com/office/powerpoint/2010/main" val="3096341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Stateless Service Pattern</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367938" y="1690688"/>
            <a:ext cx="8829675" cy="4743450"/>
          </a:xfrm>
          <a:prstGeom prst="rect">
            <a:avLst/>
          </a:prstGeom>
        </p:spPr>
      </p:pic>
    </p:spTree>
    <p:extLst>
      <p:ext uri="{BB962C8B-B14F-4D97-AF65-F5344CB8AC3E}">
        <p14:creationId xmlns:p14="http://schemas.microsoft.com/office/powerpoint/2010/main" val="1346523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Stateful</a:t>
            </a:r>
            <a:r>
              <a:rPr lang="en-US" dirty="0" smtClean="0">
                <a:solidFill>
                  <a:schemeClr val="bg1"/>
                </a:solidFill>
              </a:rPr>
              <a:t> Service Pattern</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838200" y="1639094"/>
            <a:ext cx="8315325" cy="4724400"/>
          </a:xfrm>
          <a:prstGeom prst="rect">
            <a:avLst/>
          </a:prstGeom>
        </p:spPr>
      </p:pic>
    </p:spTree>
    <p:extLst>
      <p:ext uri="{BB962C8B-B14F-4D97-AF65-F5344CB8AC3E}">
        <p14:creationId xmlns:p14="http://schemas.microsoft.com/office/powerpoint/2010/main" val="3492659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Types of Microservices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Stateless Microservice</a:t>
            </a:r>
          </a:p>
          <a:p>
            <a:pPr lvl="1"/>
            <a:r>
              <a:rPr lang="en-US" dirty="0" smtClean="0">
                <a:solidFill>
                  <a:schemeClr val="bg1"/>
                </a:solidFill>
              </a:rPr>
              <a:t>State is stored externally </a:t>
            </a:r>
          </a:p>
          <a:p>
            <a:pPr lvl="1"/>
            <a:r>
              <a:rPr lang="en-US" dirty="0" smtClean="0">
                <a:solidFill>
                  <a:schemeClr val="bg1"/>
                </a:solidFill>
              </a:rPr>
              <a:t>We can have N instances</a:t>
            </a:r>
          </a:p>
          <a:p>
            <a:pPr lvl="1"/>
            <a:r>
              <a:rPr lang="en-US" dirty="0" smtClean="0">
                <a:solidFill>
                  <a:schemeClr val="bg1"/>
                </a:solidFill>
              </a:rPr>
              <a:t>Web frontends, protocol gateways, Azure Cloud </a:t>
            </a:r>
            <a:r>
              <a:rPr lang="en-US" dirty="0" err="1" smtClean="0">
                <a:solidFill>
                  <a:schemeClr val="bg1"/>
                </a:solidFill>
              </a:rPr>
              <a:t>Serivces</a:t>
            </a:r>
            <a:endParaRPr lang="en-US" dirty="0" smtClean="0">
              <a:solidFill>
                <a:schemeClr val="bg1"/>
              </a:solidFill>
            </a:endParaRPr>
          </a:p>
          <a:p>
            <a:r>
              <a:rPr lang="en-US" dirty="0" err="1" smtClean="0">
                <a:solidFill>
                  <a:schemeClr val="bg1"/>
                </a:solidFill>
              </a:rPr>
              <a:t>Stateful</a:t>
            </a:r>
            <a:r>
              <a:rPr lang="en-US" dirty="0" smtClean="0">
                <a:solidFill>
                  <a:schemeClr val="bg1"/>
                </a:solidFill>
              </a:rPr>
              <a:t> Microservice</a:t>
            </a:r>
          </a:p>
          <a:p>
            <a:pPr lvl="1"/>
            <a:r>
              <a:rPr lang="en-US" dirty="0" smtClean="0">
                <a:solidFill>
                  <a:schemeClr val="bg1"/>
                </a:solidFill>
              </a:rPr>
              <a:t>Maintain hard, authoritative state</a:t>
            </a:r>
          </a:p>
          <a:p>
            <a:pPr lvl="1"/>
            <a:r>
              <a:rPr lang="en-US" dirty="0" smtClean="0">
                <a:solidFill>
                  <a:schemeClr val="bg1"/>
                </a:solidFill>
              </a:rPr>
              <a:t>N consistent copies achieved through replication  and local persistence</a:t>
            </a:r>
          </a:p>
          <a:p>
            <a:pPr lvl="1"/>
            <a:r>
              <a:rPr lang="en-US" dirty="0" smtClean="0">
                <a:solidFill>
                  <a:schemeClr val="bg1"/>
                </a:solidFill>
              </a:rPr>
              <a:t>Database, documents, workflows, user profile, shopping cart</a:t>
            </a:r>
            <a:endParaRPr lang="en-US" dirty="0">
              <a:solidFill>
                <a:schemeClr val="bg1"/>
              </a:solidFill>
            </a:endParaRPr>
          </a:p>
        </p:txBody>
      </p:sp>
    </p:spTree>
    <p:extLst>
      <p:ext uri="{BB962C8B-B14F-4D97-AF65-F5344CB8AC3E}">
        <p14:creationId xmlns:p14="http://schemas.microsoft.com/office/powerpoint/2010/main" val="420612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248900" cy="5114925"/>
          </a:xfrm>
          <a:prstGeom prst="rect">
            <a:avLst/>
          </a:prstGeom>
        </p:spPr>
      </p:pic>
    </p:spTree>
    <p:extLst>
      <p:ext uri="{BB962C8B-B14F-4D97-AF65-F5344CB8AC3E}">
        <p14:creationId xmlns:p14="http://schemas.microsoft.com/office/powerpoint/2010/main" val="3706487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Demo Stateless Service</a:t>
            </a:r>
            <a:endParaRPr lang="en-US" dirty="0">
              <a:solidFill>
                <a:schemeClr val="bg1"/>
              </a:solidFill>
            </a:endParaRP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101" y="2500897"/>
            <a:ext cx="5715798" cy="3000794"/>
          </a:xfrm>
          <a:prstGeom prst="rect">
            <a:avLst/>
          </a:prstGeom>
        </p:spPr>
      </p:pic>
    </p:spTree>
    <p:extLst>
      <p:ext uri="{BB962C8B-B14F-4D97-AF65-F5344CB8AC3E}">
        <p14:creationId xmlns:p14="http://schemas.microsoft.com/office/powerpoint/2010/main" val="3143823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Demo </a:t>
            </a:r>
            <a:r>
              <a:rPr lang="en-US" dirty="0" err="1" smtClean="0">
                <a:solidFill>
                  <a:schemeClr val="bg1"/>
                </a:solidFill>
              </a:rPr>
              <a:t>Stateful</a:t>
            </a:r>
            <a:r>
              <a:rPr lang="en-US" dirty="0" smtClean="0">
                <a:solidFill>
                  <a:schemeClr val="bg1"/>
                </a:solidFill>
              </a:rPr>
              <a:t> Service </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101" y="2500897"/>
            <a:ext cx="5715798" cy="3000794"/>
          </a:xfrm>
          <a:prstGeom prst="rect">
            <a:avLst/>
          </a:prstGeom>
        </p:spPr>
      </p:pic>
    </p:spTree>
    <p:extLst>
      <p:ext uri="{BB962C8B-B14F-4D97-AF65-F5344CB8AC3E}">
        <p14:creationId xmlns:p14="http://schemas.microsoft.com/office/powerpoint/2010/main" val="2115632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Service Fabric</a:t>
            </a:r>
            <a:endParaRPr lang="en-US" dirty="0">
              <a:solidFill>
                <a:schemeClr val="bg1"/>
              </a:solidFill>
            </a:endParaRPr>
          </a:p>
        </p:txBody>
      </p:sp>
      <p:pic>
        <p:nvPicPr>
          <p:cNvPr id="4" name="IntroAzureServiceFabric_high">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9915140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69241" y="289957"/>
            <a:ext cx="11655840" cy="899537"/>
          </a:xfrm>
        </p:spPr>
        <p:txBody>
          <a:bodyPr/>
          <a:lstStyle/>
          <a:p>
            <a:r>
              <a:rPr lang="en-US" dirty="0">
                <a:solidFill>
                  <a:schemeClr val="bg1"/>
                </a:solidFill>
              </a:rPr>
              <a:t>Migrating a traditional application</a:t>
            </a:r>
          </a:p>
        </p:txBody>
      </p:sp>
      <p:sp>
        <p:nvSpPr>
          <p:cNvPr id="6" name="Text Placeholder 3"/>
          <p:cNvSpPr>
            <a:spLocks noGrp="1"/>
          </p:cNvSpPr>
          <p:nvPr>
            <p:ph type="body" sz="quarter" idx="10"/>
          </p:nvPr>
        </p:nvSpPr>
        <p:spPr>
          <a:xfrm>
            <a:off x="26510" y="2017720"/>
            <a:ext cx="12165490" cy="3415542"/>
          </a:xfrm>
        </p:spPr>
        <p:txBody>
          <a:bodyPr/>
          <a:lstStyle/>
          <a:p>
            <a:pPr marL="571500" indent="-571500">
              <a:buFont typeface="Wingdings" panose="05000000000000000000" pitchFamily="2" charset="2"/>
              <a:buChar char="§"/>
            </a:pPr>
            <a:r>
              <a:rPr lang="en-US" sz="3529" dirty="0">
                <a:solidFill>
                  <a:schemeClr val="bg1"/>
                </a:solidFill>
              </a:rPr>
              <a:t>Decide on the problems you are </a:t>
            </a:r>
            <a:r>
              <a:rPr lang="en-US" sz="3529" dirty="0" smtClean="0">
                <a:solidFill>
                  <a:schemeClr val="bg1"/>
                </a:solidFill>
              </a:rPr>
              <a:t>solving</a:t>
            </a:r>
            <a:endParaRPr lang="en-US" sz="3529" dirty="0">
              <a:solidFill>
                <a:schemeClr val="bg1"/>
              </a:solidFill>
            </a:endParaRPr>
          </a:p>
          <a:p>
            <a:pPr marL="1019694" lvl="2" indent="-571500">
              <a:buFont typeface="Wingdings" panose="05000000000000000000" pitchFamily="2" charset="2"/>
              <a:buChar char="§"/>
            </a:pPr>
            <a:r>
              <a:rPr lang="en-US" sz="3529" dirty="0">
                <a:solidFill>
                  <a:schemeClr val="bg1"/>
                </a:solidFill>
              </a:rPr>
              <a:t>Scale, agility, resilience </a:t>
            </a:r>
            <a:endParaRPr lang="en-US" sz="3529" dirty="0" smtClean="0">
              <a:solidFill>
                <a:schemeClr val="bg1"/>
              </a:solidFill>
            </a:endParaRPr>
          </a:p>
          <a:p>
            <a:pPr marL="1019694" lvl="2" indent="-571500">
              <a:buFont typeface="Wingdings" panose="05000000000000000000" pitchFamily="2" charset="2"/>
              <a:buChar char="§"/>
            </a:pPr>
            <a:endParaRPr lang="en-US" sz="3529" dirty="0">
              <a:solidFill>
                <a:schemeClr val="bg1"/>
              </a:solidFill>
            </a:endParaRPr>
          </a:p>
          <a:p>
            <a:pPr marL="571500" indent="-571500">
              <a:buFont typeface="Wingdings" panose="05000000000000000000" pitchFamily="2" charset="2"/>
              <a:buChar char="§"/>
            </a:pPr>
            <a:r>
              <a:rPr lang="en-US" sz="3529" dirty="0">
                <a:solidFill>
                  <a:schemeClr val="bg1"/>
                </a:solidFill>
              </a:rPr>
              <a:t>Decided on a well define area to </a:t>
            </a:r>
            <a:r>
              <a:rPr lang="en-US" sz="3529" dirty="0" smtClean="0">
                <a:solidFill>
                  <a:schemeClr val="bg1"/>
                </a:solidFill>
              </a:rPr>
              <a:t>re-architect</a:t>
            </a:r>
          </a:p>
          <a:p>
            <a:pPr marL="571500" indent="-571500">
              <a:buFont typeface="Wingdings" panose="05000000000000000000" pitchFamily="2" charset="2"/>
              <a:buChar char="§"/>
            </a:pPr>
            <a:endParaRPr lang="en-US" sz="3529" dirty="0">
              <a:solidFill>
                <a:schemeClr val="bg1"/>
              </a:solidFill>
            </a:endParaRPr>
          </a:p>
          <a:p>
            <a:pPr marL="571500" indent="-571500">
              <a:buFont typeface="Wingdings" panose="05000000000000000000" pitchFamily="2" charset="2"/>
              <a:buChar char="§"/>
            </a:pPr>
            <a:r>
              <a:rPr lang="en-US" sz="3529" dirty="0">
                <a:solidFill>
                  <a:schemeClr val="bg1"/>
                </a:solidFill>
              </a:rPr>
              <a:t>You can have mixture of traditional and </a:t>
            </a:r>
            <a:r>
              <a:rPr lang="en-US" sz="3529" dirty="0" err="1">
                <a:solidFill>
                  <a:schemeClr val="bg1"/>
                </a:solidFill>
              </a:rPr>
              <a:t>microservice</a:t>
            </a:r>
            <a:r>
              <a:rPr lang="en-US" sz="3529" dirty="0">
                <a:solidFill>
                  <a:schemeClr val="bg1"/>
                </a:solidFill>
              </a:rPr>
              <a:t> designs</a:t>
            </a:r>
          </a:p>
          <a:p>
            <a:pPr marL="560241" indent="-560241">
              <a:buFont typeface="Arial" panose="020B0604020202020204" pitchFamily="34" charset="0"/>
              <a:buChar char="•"/>
            </a:pPr>
            <a:endParaRPr lang="en-US" sz="3529" dirty="0">
              <a:solidFill>
                <a:schemeClr val="bg1"/>
              </a:solidFill>
            </a:endParaRPr>
          </a:p>
        </p:txBody>
      </p:sp>
    </p:spTree>
    <p:extLst>
      <p:ext uri="{BB962C8B-B14F-4D97-AF65-F5344CB8AC3E}">
        <p14:creationId xmlns:p14="http://schemas.microsoft.com/office/powerpoint/2010/main" val="1746895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2"/>
          <a:stretch>
            <a:fillRect/>
          </a:stretch>
        </p:blipFill>
        <p:spPr>
          <a:xfrm>
            <a:off x="5557236" y="5504173"/>
            <a:ext cx="976286" cy="976286"/>
          </a:xfrm>
          <a:prstGeom prst="rect">
            <a:avLst/>
          </a:prstGeom>
        </p:spPr>
      </p:pic>
      <p:pic>
        <p:nvPicPr>
          <p:cNvPr id="30" name="Picture 29"/>
          <p:cNvPicPr>
            <a:picLocks noChangeAspect="1"/>
          </p:cNvPicPr>
          <p:nvPr/>
        </p:nvPicPr>
        <p:blipFill>
          <a:blip r:embed="rId2"/>
          <a:stretch>
            <a:fillRect/>
          </a:stretch>
        </p:blipFill>
        <p:spPr>
          <a:xfrm>
            <a:off x="9424598" y="3854743"/>
            <a:ext cx="976286" cy="976286"/>
          </a:xfrm>
          <a:prstGeom prst="rect">
            <a:avLst/>
          </a:prstGeom>
        </p:spPr>
      </p:pic>
      <p:pic>
        <p:nvPicPr>
          <p:cNvPr id="24" name="Picture 23"/>
          <p:cNvPicPr>
            <a:picLocks noChangeAspect="1"/>
          </p:cNvPicPr>
          <p:nvPr/>
        </p:nvPicPr>
        <p:blipFill>
          <a:blip r:embed="rId2"/>
          <a:stretch>
            <a:fillRect/>
          </a:stretch>
        </p:blipFill>
        <p:spPr>
          <a:xfrm>
            <a:off x="2294279" y="3869290"/>
            <a:ext cx="976286" cy="97628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577913" y="1703540"/>
            <a:ext cx="745269" cy="85950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694695" y="3901740"/>
            <a:ext cx="745269" cy="85950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871" y="3616388"/>
            <a:ext cx="270359" cy="313369"/>
          </a:xfrm>
          <a:prstGeom prst="rect">
            <a:avLst/>
          </a:prstGeom>
        </p:spPr>
      </p:pic>
      <p:pic>
        <p:nvPicPr>
          <p:cNvPr id="10" name="Picture 9"/>
          <p:cNvPicPr>
            <a:picLocks noChangeAspect="1"/>
          </p:cNvPicPr>
          <p:nvPr/>
        </p:nvPicPr>
        <p:blipFill>
          <a:blip r:embed="rId5"/>
          <a:stretch>
            <a:fillRect/>
          </a:stretch>
        </p:blipFill>
        <p:spPr>
          <a:xfrm>
            <a:off x="685526" y="4749359"/>
            <a:ext cx="282398" cy="322741"/>
          </a:xfrm>
          <a:prstGeom prst="rect">
            <a:avLst/>
          </a:prstGeom>
        </p:spPr>
      </p:pic>
      <p:sp>
        <p:nvSpPr>
          <p:cNvPr id="13" name="Rectangle 12"/>
          <p:cNvSpPr/>
          <p:nvPr/>
        </p:nvSpPr>
        <p:spPr>
          <a:xfrm>
            <a:off x="225253" y="3071482"/>
            <a:ext cx="3954929" cy="363946"/>
          </a:xfrm>
          <a:prstGeom prst="rect">
            <a:avLst/>
          </a:prstGeom>
        </p:spPr>
        <p:txBody>
          <a:bodyPr wrap="none">
            <a:spAutoFit/>
          </a:bodyPr>
          <a:lstStyle/>
          <a:p>
            <a:pPr defTabSz="658919"/>
            <a:r>
              <a:rPr lang="en-US" sz="1765" b="1" kern="0" dirty="0">
                <a:solidFill>
                  <a:schemeClr val="bg1"/>
                </a:solidFill>
                <a:latin typeface="+mj-lt"/>
              </a:rPr>
              <a:t>3) Traditional app with new </a:t>
            </a:r>
            <a:r>
              <a:rPr lang="en-US" sz="1765" b="1" kern="0" dirty="0" err="1">
                <a:solidFill>
                  <a:schemeClr val="bg1"/>
                </a:solidFill>
                <a:latin typeface="+mj-lt"/>
              </a:rPr>
              <a:t>microservices</a:t>
            </a:r>
            <a:r>
              <a:rPr lang="en-US" sz="1765" b="1" kern="0" dirty="0">
                <a:solidFill>
                  <a:schemeClr val="bg1"/>
                </a:solidFill>
                <a:latin typeface="+mj-lt"/>
              </a:rPr>
              <a:t> </a:t>
            </a:r>
          </a:p>
        </p:txBody>
      </p:sp>
      <p:cxnSp>
        <p:nvCxnSpPr>
          <p:cNvPr id="14" name="Straight Arrow Connector 13"/>
          <p:cNvCxnSpPr/>
          <p:nvPr/>
        </p:nvCxnSpPr>
        <p:spPr>
          <a:xfrm flipV="1">
            <a:off x="1073539" y="4553703"/>
            <a:ext cx="506768" cy="29187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757866" y="1234877"/>
            <a:ext cx="6150547" cy="633625"/>
          </a:xfrm>
          <a:prstGeom prst="rect">
            <a:avLst/>
          </a:prstGeom>
        </p:spPr>
        <p:txBody>
          <a:bodyPr wrap="square">
            <a:spAutoFit/>
          </a:bodyPr>
          <a:lstStyle/>
          <a:p>
            <a:pPr defTabSz="658919"/>
            <a:r>
              <a:rPr lang="en-US" sz="1765" b="1" kern="0" dirty="0">
                <a:solidFill>
                  <a:schemeClr val="bg1"/>
                </a:solidFill>
                <a:latin typeface="+mj-lt"/>
              </a:rPr>
              <a:t>2) Traditional app hosted as guest executable or container in Service Fabric</a:t>
            </a:r>
          </a:p>
        </p:txBody>
      </p:sp>
      <p:pic>
        <p:nvPicPr>
          <p:cNvPr id="18" name="Picture 17"/>
          <p:cNvPicPr>
            <a:picLocks noChangeAspect="1"/>
          </p:cNvPicPr>
          <p:nvPr/>
        </p:nvPicPr>
        <p:blipFill>
          <a:blip r:embed="rId2"/>
          <a:stretch>
            <a:fillRect/>
          </a:stretch>
        </p:blipFill>
        <p:spPr>
          <a:xfrm>
            <a:off x="7745919" y="1752182"/>
            <a:ext cx="976286" cy="976286"/>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34466" y="1793897"/>
            <a:ext cx="745269" cy="859507"/>
          </a:xfrm>
          <a:prstGeom prst="rect">
            <a:avLst/>
          </a:prstGeom>
        </p:spPr>
      </p:pic>
      <p:cxnSp>
        <p:nvCxnSpPr>
          <p:cNvPr id="22" name="Straight Arrow Connector 21"/>
          <p:cNvCxnSpPr/>
          <p:nvPr/>
        </p:nvCxnSpPr>
        <p:spPr>
          <a:xfrm>
            <a:off x="1196601" y="3838004"/>
            <a:ext cx="467724" cy="31879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1394" y="5266670"/>
            <a:ext cx="1190269" cy="1451293"/>
          </a:xfrm>
          <a:prstGeom prst="rect">
            <a:avLst/>
          </a:prstGeom>
        </p:spPr>
      </p:pic>
      <p:pic>
        <p:nvPicPr>
          <p:cNvPr id="31" name="Picture 30"/>
          <p:cNvPicPr>
            <a:picLocks noChangeAspect="1"/>
          </p:cNvPicPr>
          <p:nvPr/>
        </p:nvPicPr>
        <p:blipFill>
          <a:blip r:embed="rId7"/>
          <a:stretch>
            <a:fillRect/>
          </a:stretch>
        </p:blipFill>
        <p:spPr>
          <a:xfrm>
            <a:off x="8734640" y="4028618"/>
            <a:ext cx="797406" cy="850776"/>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0211" y="4125984"/>
            <a:ext cx="270359" cy="313369"/>
          </a:xfrm>
          <a:prstGeom prst="rect">
            <a:avLst/>
          </a:prstGeom>
        </p:spPr>
      </p:pic>
      <p:pic>
        <p:nvPicPr>
          <p:cNvPr id="33" name="Picture 32"/>
          <p:cNvPicPr>
            <a:picLocks noChangeAspect="1"/>
          </p:cNvPicPr>
          <p:nvPr/>
        </p:nvPicPr>
        <p:blipFill>
          <a:blip r:embed="rId5"/>
          <a:stretch>
            <a:fillRect/>
          </a:stretch>
        </p:blipFill>
        <p:spPr>
          <a:xfrm>
            <a:off x="7550212" y="4899583"/>
            <a:ext cx="282398" cy="322741"/>
          </a:xfrm>
          <a:prstGeom prst="rect">
            <a:avLst/>
          </a:prstGeom>
        </p:spPr>
      </p:pic>
      <p:cxnSp>
        <p:nvCxnSpPr>
          <p:cNvPr id="34" name="Straight Arrow Connector 33"/>
          <p:cNvCxnSpPr/>
          <p:nvPr/>
        </p:nvCxnSpPr>
        <p:spPr>
          <a:xfrm flipV="1">
            <a:off x="7938225" y="4703927"/>
            <a:ext cx="506768" cy="29187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982211" y="4311386"/>
            <a:ext cx="590786" cy="17894"/>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3099" y="5134632"/>
            <a:ext cx="268594" cy="311324"/>
          </a:xfrm>
          <a:prstGeom prst="rect">
            <a:avLst/>
          </a:prstGeom>
        </p:spPr>
      </p:pic>
      <p:cxnSp>
        <p:nvCxnSpPr>
          <p:cNvPr id="38" name="Straight Arrow Connector 37"/>
          <p:cNvCxnSpPr/>
          <p:nvPr/>
        </p:nvCxnSpPr>
        <p:spPr>
          <a:xfrm flipV="1">
            <a:off x="8038111" y="5134632"/>
            <a:ext cx="1434632" cy="42825"/>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2550" y="4844876"/>
            <a:ext cx="268594" cy="311324"/>
          </a:xfrm>
          <a:prstGeom prst="rect">
            <a:avLst/>
          </a:prstGeom>
        </p:spPr>
      </p:pic>
      <p:cxnSp>
        <p:nvCxnSpPr>
          <p:cNvPr id="43" name="Straight Arrow Connector 42"/>
          <p:cNvCxnSpPr/>
          <p:nvPr/>
        </p:nvCxnSpPr>
        <p:spPr>
          <a:xfrm>
            <a:off x="9296594" y="4657151"/>
            <a:ext cx="342890" cy="37436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56334" y="5112453"/>
            <a:ext cx="268594" cy="311324"/>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3704" y="3544680"/>
            <a:ext cx="270359" cy="313369"/>
          </a:xfrm>
          <a:prstGeom prst="rect">
            <a:avLst/>
          </a:prstGeom>
        </p:spPr>
      </p:pic>
      <p:cxnSp>
        <p:nvCxnSpPr>
          <p:cNvPr id="48" name="Straight Arrow Connector 47"/>
          <p:cNvCxnSpPr/>
          <p:nvPr/>
        </p:nvCxnSpPr>
        <p:spPr>
          <a:xfrm>
            <a:off x="8344956" y="3815499"/>
            <a:ext cx="472153" cy="32767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5680201" y="3057089"/>
            <a:ext cx="4572085" cy="363946"/>
          </a:xfrm>
          <a:prstGeom prst="rect">
            <a:avLst/>
          </a:prstGeom>
        </p:spPr>
        <p:txBody>
          <a:bodyPr wrap="none">
            <a:spAutoFit/>
          </a:bodyPr>
          <a:lstStyle/>
          <a:p>
            <a:pPr defTabSz="658919"/>
            <a:r>
              <a:rPr lang="en-US" sz="1765" b="1" kern="0" dirty="0">
                <a:solidFill>
                  <a:schemeClr val="bg1"/>
                </a:solidFill>
                <a:latin typeface="+mj-lt"/>
              </a:rPr>
              <a:t>4) Breaking the Traditional app into </a:t>
            </a:r>
            <a:r>
              <a:rPr lang="en-US" sz="1765" b="1" kern="0" dirty="0" err="1">
                <a:solidFill>
                  <a:schemeClr val="bg1"/>
                </a:solidFill>
                <a:latin typeface="+mj-lt"/>
              </a:rPr>
              <a:t>microservice</a:t>
            </a:r>
            <a:r>
              <a:rPr lang="en-US" sz="1765" b="1" kern="0" dirty="0">
                <a:solidFill>
                  <a:schemeClr val="bg1"/>
                </a:solidFill>
                <a:latin typeface="+mj-lt"/>
              </a:rPr>
              <a:t> </a:t>
            </a:r>
          </a:p>
        </p:txBody>
      </p:sp>
      <p:sp>
        <p:nvSpPr>
          <p:cNvPr id="62" name="Rectangle 61"/>
          <p:cNvSpPr/>
          <p:nvPr/>
        </p:nvSpPr>
        <p:spPr>
          <a:xfrm>
            <a:off x="3242995" y="4891063"/>
            <a:ext cx="3238387" cy="363946"/>
          </a:xfrm>
          <a:prstGeom prst="rect">
            <a:avLst/>
          </a:prstGeom>
        </p:spPr>
        <p:txBody>
          <a:bodyPr wrap="none">
            <a:spAutoFit/>
          </a:bodyPr>
          <a:lstStyle/>
          <a:p>
            <a:pPr defTabSz="658919"/>
            <a:r>
              <a:rPr lang="en-US" sz="1765" b="1" kern="0" dirty="0">
                <a:solidFill>
                  <a:schemeClr val="bg1"/>
                </a:solidFill>
                <a:latin typeface="+mj-lt"/>
              </a:rPr>
              <a:t>5) Transformed into </a:t>
            </a:r>
            <a:r>
              <a:rPr lang="en-US" sz="1765" b="1" kern="0" dirty="0" err="1">
                <a:solidFill>
                  <a:schemeClr val="bg1"/>
                </a:solidFill>
                <a:latin typeface="+mj-lt"/>
              </a:rPr>
              <a:t>microservices</a:t>
            </a:r>
            <a:endParaRPr lang="en-US" sz="1765" b="1" kern="0" dirty="0">
              <a:solidFill>
                <a:schemeClr val="bg1"/>
              </a:solidFill>
              <a:latin typeface="+mj-lt"/>
            </a:endParaRPr>
          </a:p>
        </p:txBody>
      </p:sp>
      <p:sp>
        <p:nvSpPr>
          <p:cNvPr id="63" name="Title 1"/>
          <p:cNvSpPr>
            <a:spLocks noGrp="1"/>
          </p:cNvSpPr>
          <p:nvPr>
            <p:ph type="title"/>
          </p:nvPr>
        </p:nvSpPr>
        <p:spPr>
          <a:xfrm>
            <a:off x="269241" y="289957"/>
            <a:ext cx="11655840" cy="899537"/>
          </a:xfrm>
        </p:spPr>
        <p:txBody>
          <a:bodyPr/>
          <a:lstStyle/>
          <a:p>
            <a:r>
              <a:rPr lang="en-US" dirty="0">
                <a:solidFill>
                  <a:schemeClr val="bg1"/>
                </a:solidFill>
              </a:rPr>
              <a:t>Stages of migrating a traditional application</a:t>
            </a:r>
          </a:p>
        </p:txBody>
      </p:sp>
    </p:spTree>
    <p:extLst>
      <p:ext uri="{BB962C8B-B14F-4D97-AF65-F5344CB8AC3E}">
        <p14:creationId xmlns:p14="http://schemas.microsoft.com/office/powerpoint/2010/main" val="2408665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48586" y="2263661"/>
            <a:ext cx="745269" cy="859507"/>
          </a:xfrm>
          <a:prstGeom prst="rect">
            <a:avLst/>
          </a:prstGeom>
        </p:spPr>
      </p:pic>
      <p:grpSp>
        <p:nvGrpSpPr>
          <p:cNvPr id="12" name="Group 11"/>
          <p:cNvGrpSpPr/>
          <p:nvPr/>
        </p:nvGrpSpPr>
        <p:grpSpPr>
          <a:xfrm>
            <a:off x="1886811" y="2205272"/>
            <a:ext cx="1487740" cy="976286"/>
            <a:chOff x="1799201" y="2089133"/>
            <a:chExt cx="1517572" cy="995863"/>
          </a:xfrm>
        </p:grpSpPr>
        <p:pic>
          <p:nvPicPr>
            <p:cNvPr id="18" name="Picture 17"/>
            <p:cNvPicPr>
              <a:picLocks noChangeAspect="1"/>
            </p:cNvPicPr>
            <p:nvPr/>
          </p:nvPicPr>
          <p:blipFill>
            <a:blip r:embed="rId3"/>
            <a:stretch>
              <a:fillRect/>
            </a:stretch>
          </p:blipFill>
          <p:spPr>
            <a:xfrm>
              <a:off x="2320910" y="2089133"/>
              <a:ext cx="995863" cy="995863"/>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776583" y="1965558"/>
            <a:ext cx="2585040" cy="1455712"/>
            <a:chOff x="3579361" y="1840611"/>
            <a:chExt cx="2636875" cy="1484902"/>
          </a:xfrm>
        </p:grpSpPr>
        <p:pic>
          <p:nvPicPr>
            <p:cNvPr id="24" name="Picture 23"/>
            <p:cNvPicPr>
              <a:picLocks noChangeAspect="1"/>
            </p:cNvPicPr>
            <p:nvPr/>
          </p:nvPicPr>
          <p:blipFill>
            <a:blip r:embed="rId3"/>
            <a:stretch>
              <a:fillRect/>
            </a:stretch>
          </p:blipFill>
          <p:spPr>
            <a:xfrm>
              <a:off x="5220373" y="2098584"/>
              <a:ext cx="995863" cy="995863"/>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5"/>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028277" y="1873764"/>
            <a:ext cx="1639301" cy="1639301"/>
            <a:chOff x="10042446" y="1555767"/>
            <a:chExt cx="1672172" cy="1672172"/>
          </a:xfrm>
        </p:grpSpPr>
        <p:pic>
          <p:nvPicPr>
            <p:cNvPr id="61" name="Picture 60"/>
            <p:cNvPicPr>
              <a:picLocks noChangeAspect="1"/>
            </p:cNvPicPr>
            <p:nvPr/>
          </p:nvPicPr>
          <p:blipFill>
            <a:blip r:embed="rId3"/>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269241" y="289957"/>
            <a:ext cx="11655840" cy="899537"/>
          </a:xfrm>
        </p:spPr>
        <p:txBody>
          <a:bodyPr/>
          <a:lstStyle/>
          <a:p>
            <a:r>
              <a:rPr lang="en-US" dirty="0">
                <a:solidFill>
                  <a:schemeClr val="bg1"/>
                </a:solidFill>
              </a:rPr>
              <a:t>Migrating a traditional application</a:t>
            </a:r>
          </a:p>
        </p:txBody>
      </p:sp>
      <p:sp>
        <p:nvSpPr>
          <p:cNvPr id="11" name="Arrow: Right 10"/>
          <p:cNvSpPr/>
          <p:nvPr/>
        </p:nvSpPr>
        <p:spPr bwMode="auto">
          <a:xfrm>
            <a:off x="1235052" y="2545283"/>
            <a:ext cx="465101" cy="429754"/>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1" name="Arrow: Right 40"/>
          <p:cNvSpPr/>
          <p:nvPr/>
        </p:nvSpPr>
        <p:spPr bwMode="auto">
          <a:xfrm>
            <a:off x="3415748" y="2545283"/>
            <a:ext cx="465101" cy="429754"/>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Arrow: Right 43"/>
          <p:cNvSpPr/>
          <p:nvPr/>
        </p:nvSpPr>
        <p:spPr bwMode="auto">
          <a:xfrm>
            <a:off x="6402820" y="2545283"/>
            <a:ext cx="465101" cy="429754"/>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28" name="Group 27"/>
          <p:cNvGrpSpPr/>
          <p:nvPr/>
        </p:nvGrpSpPr>
        <p:grpSpPr>
          <a:xfrm>
            <a:off x="6909118" y="1742777"/>
            <a:ext cx="2674717" cy="1901276"/>
            <a:chOff x="7047659" y="1777226"/>
            <a:chExt cx="2728351" cy="1939401"/>
          </a:xfrm>
        </p:grpSpPr>
        <p:pic>
          <p:nvPicPr>
            <p:cNvPr id="30" name="Picture 29"/>
            <p:cNvPicPr>
              <a:picLocks noChangeAspect="1"/>
            </p:cNvPicPr>
            <p:nvPr/>
          </p:nvPicPr>
          <p:blipFill>
            <a:blip r:embed="rId3"/>
            <a:stretch>
              <a:fillRect/>
            </a:stretch>
          </p:blipFill>
          <p:spPr>
            <a:xfrm>
              <a:off x="8366422" y="2177536"/>
              <a:ext cx="995863" cy="995863"/>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7659" y="2370186"/>
              <a:ext cx="275780" cy="319653"/>
            </a:xfrm>
            <a:prstGeom prst="rect">
              <a:avLst/>
            </a:prstGeom>
          </p:spPr>
        </p:pic>
        <p:pic>
          <p:nvPicPr>
            <p:cNvPr id="33" name="Picture 32"/>
            <p:cNvPicPr>
              <a:picLocks noChangeAspect="1"/>
            </p:cNvPicPr>
            <p:nvPr/>
          </p:nvPicPr>
          <p:blipFill>
            <a:blip r:embed="rId5"/>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88322" y="2559306"/>
              <a:ext cx="602632" cy="1825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flipV="1">
              <a:off x="7545342" y="3399060"/>
              <a:ext cx="1463399" cy="43684"/>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521983" y="2545283"/>
            <a:ext cx="465101" cy="429754"/>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 name="Rectangle 24"/>
          <p:cNvSpPr/>
          <p:nvPr/>
        </p:nvSpPr>
        <p:spPr>
          <a:xfrm>
            <a:off x="427925" y="4013499"/>
            <a:ext cx="8841844" cy="3471720"/>
          </a:xfrm>
          <a:prstGeom prst="rect">
            <a:avLst/>
          </a:prstGeom>
        </p:spPr>
        <p:txBody>
          <a:bodyPr wrap="none">
            <a:spAutoFit/>
          </a:bodyPr>
          <a:lstStyle/>
          <a:p>
            <a:pPr marL="336145" indent="-336145" defTabSz="658919">
              <a:buAutoNum type="arabicParenR"/>
            </a:pPr>
            <a:r>
              <a:rPr lang="en-US" sz="2745" b="1" kern="0" dirty="0">
                <a:solidFill>
                  <a:schemeClr val="bg1"/>
                </a:solidFill>
              </a:rPr>
              <a:t>Traditional app</a:t>
            </a:r>
          </a:p>
          <a:p>
            <a:pPr marL="336145" indent="-336145" defTabSz="658919">
              <a:buFontTx/>
              <a:buAutoNum type="arabicParenR"/>
            </a:pPr>
            <a:r>
              <a:rPr lang="en-US" sz="2745" b="1" kern="0" dirty="0">
                <a:solidFill>
                  <a:schemeClr val="bg1"/>
                </a:solidFill>
              </a:rPr>
              <a:t>Hosted as guest executable or container in Service Fabric</a:t>
            </a:r>
          </a:p>
          <a:p>
            <a:pPr marL="336145" indent="-336145" defTabSz="658919">
              <a:buFontTx/>
              <a:buAutoNum type="arabicParenR"/>
            </a:pPr>
            <a:r>
              <a:rPr lang="en-US" sz="2745" b="1" kern="0" dirty="0">
                <a:solidFill>
                  <a:schemeClr val="bg1"/>
                </a:solidFill>
              </a:rPr>
              <a:t>With new microservices added </a:t>
            </a:r>
            <a:r>
              <a:rPr lang="en-US" sz="2745" b="1" kern="0" dirty="0" err="1">
                <a:solidFill>
                  <a:schemeClr val="bg1"/>
                </a:solidFill>
              </a:rPr>
              <a:t>alongisde</a:t>
            </a:r>
            <a:endParaRPr lang="en-US" sz="2745" b="1" kern="0" dirty="0">
              <a:solidFill>
                <a:schemeClr val="bg1"/>
              </a:solidFill>
            </a:endParaRPr>
          </a:p>
          <a:p>
            <a:pPr marL="336145" indent="-336145" defTabSz="658919">
              <a:buFontTx/>
              <a:buAutoNum type="arabicParenR"/>
            </a:pPr>
            <a:r>
              <a:rPr lang="en-US" sz="2745" b="1" kern="0" dirty="0">
                <a:solidFill>
                  <a:schemeClr val="bg1"/>
                </a:solidFill>
              </a:rPr>
              <a:t>Breaking into microservices</a:t>
            </a:r>
          </a:p>
          <a:p>
            <a:pPr marL="336145" indent="-336145" defTabSz="658919">
              <a:buFontTx/>
              <a:buAutoNum type="arabicParenR"/>
            </a:pPr>
            <a:r>
              <a:rPr lang="en-US" sz="2745" b="1" kern="0" dirty="0">
                <a:solidFill>
                  <a:schemeClr val="bg1"/>
                </a:solidFill>
              </a:rPr>
              <a:t>Transformed into microservices</a:t>
            </a:r>
          </a:p>
          <a:p>
            <a:pPr defTabSz="658919"/>
            <a:endParaRPr lang="en-US" sz="2745" b="1" kern="0" dirty="0">
              <a:solidFill>
                <a:schemeClr val="bg1"/>
              </a:solidFill>
            </a:endParaRPr>
          </a:p>
          <a:p>
            <a:pPr marL="336145" indent="-336145" defTabSz="658919">
              <a:buFontTx/>
              <a:buAutoNum type="arabicParenR"/>
            </a:pPr>
            <a:endParaRPr lang="en-US" sz="2745" b="1" kern="0" dirty="0">
              <a:solidFill>
                <a:schemeClr val="bg1"/>
              </a:solidFill>
            </a:endParaRPr>
          </a:p>
          <a:p>
            <a:pPr marL="336145" indent="-336145" defTabSz="658919">
              <a:buAutoNum type="arabicParenR"/>
            </a:pPr>
            <a:endParaRPr lang="en-US" sz="2745" b="1" kern="0" dirty="0">
              <a:solidFill>
                <a:schemeClr val="bg1"/>
              </a:solidFill>
            </a:endParaRPr>
          </a:p>
        </p:txBody>
      </p:sp>
      <p:sp>
        <p:nvSpPr>
          <p:cNvPr id="29" name="TextBox 28"/>
          <p:cNvSpPr txBox="1"/>
          <p:nvPr/>
        </p:nvSpPr>
        <p:spPr>
          <a:xfrm>
            <a:off x="8138001" y="5926870"/>
            <a:ext cx="3640533"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…You can stop at any stage</a:t>
            </a:r>
          </a:p>
        </p:txBody>
      </p:sp>
    </p:spTree>
    <p:extLst>
      <p:ext uri="{BB962C8B-B14F-4D97-AF65-F5344CB8AC3E}">
        <p14:creationId xmlns:p14="http://schemas.microsoft.com/office/powerpoint/2010/main" val="1668086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120" y="1034430"/>
            <a:ext cx="9186448" cy="58235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11120" y="138005"/>
            <a:ext cx="11474238" cy="896425"/>
          </a:xfrm>
        </p:spPr>
        <p:txBody>
          <a:bodyPr/>
          <a:lstStyle/>
          <a:p>
            <a:r>
              <a:rPr lang="en-US" dirty="0">
                <a:solidFill>
                  <a:schemeClr val="bg1"/>
                </a:solidFill>
              </a:rPr>
              <a:t>Common design pattern using gateways</a:t>
            </a:r>
          </a:p>
        </p:txBody>
      </p:sp>
      <p:grpSp>
        <p:nvGrpSpPr>
          <p:cNvPr id="24" name="Group 23"/>
          <p:cNvGrpSpPr/>
          <p:nvPr/>
        </p:nvGrpSpPr>
        <p:grpSpPr>
          <a:xfrm>
            <a:off x="2544312" y="1087282"/>
            <a:ext cx="3375659" cy="1415070"/>
            <a:chOff x="2840277" y="1743220"/>
            <a:chExt cx="3443348" cy="1443445"/>
          </a:xfrm>
        </p:grpSpPr>
        <p:pic>
          <p:nvPicPr>
            <p:cNvPr id="4" name="Picture 3"/>
            <p:cNvPicPr>
              <a:picLocks noChangeAspect="1"/>
            </p:cNvPicPr>
            <p:nvPr/>
          </p:nvPicPr>
          <p:blipFill>
            <a:blip r:embed="rId2">
              <a:duotone>
                <a:schemeClr val="accent2">
                  <a:shade val="45000"/>
                  <a:satMod val="135000"/>
                </a:schemeClr>
                <a:prstClr val="white"/>
              </a:duotone>
            </a:blip>
            <a:stretch>
              <a:fillRect/>
            </a:stretch>
          </p:blipFill>
          <p:spPr>
            <a:xfrm>
              <a:off x="3436790" y="1887917"/>
              <a:ext cx="618745" cy="618745"/>
            </a:xfrm>
            <a:prstGeom prst="rect">
              <a:avLst/>
            </a:prstGeom>
          </p:spPr>
        </p:pic>
        <p:pic>
          <p:nvPicPr>
            <p:cNvPr id="7" name="Picture 6"/>
            <p:cNvPicPr>
              <a:picLocks noChangeAspect="1"/>
            </p:cNvPicPr>
            <p:nvPr/>
          </p:nvPicPr>
          <p:blipFill>
            <a:blip r:embed="rId3"/>
            <a:stretch>
              <a:fillRect/>
            </a:stretch>
          </p:blipFill>
          <p:spPr>
            <a:xfrm>
              <a:off x="5503335" y="1743220"/>
              <a:ext cx="780290" cy="780290"/>
            </a:xfrm>
            <a:prstGeom prst="rect">
              <a:avLst/>
            </a:prstGeom>
          </p:spPr>
        </p:pic>
        <p:sp>
          <p:nvSpPr>
            <p:cNvPr id="8" name="TextBox 7"/>
            <p:cNvSpPr txBox="1"/>
            <p:nvPr/>
          </p:nvSpPr>
          <p:spPr>
            <a:xfrm>
              <a:off x="2840277" y="2678410"/>
              <a:ext cx="1834451" cy="508255"/>
            </a:xfrm>
            <a:prstGeom prst="rect">
              <a:avLst/>
            </a:prstGeom>
            <a:noFill/>
            <a:ln>
              <a:noFill/>
            </a:ln>
          </p:spPr>
          <p:txBody>
            <a:bodyPr wrap="none" lIns="0" tIns="25209" rIns="0" bIns="0" rtlCol="0">
              <a:noAutofit/>
            </a:bodyPr>
            <a:lstStyle/>
            <a:p>
              <a:pPr algn="ctr" defTabSz="896386">
                <a:lnSpc>
                  <a:spcPts val="735"/>
                </a:lnSpc>
                <a:defRPr/>
              </a:pPr>
              <a:r>
                <a:rPr lang="en-US" sz="1568" kern="0" dirty="0">
                  <a:solidFill>
                    <a:sysClr val="windowText" lastClr="000000"/>
                  </a:solidFill>
                  <a:ea typeface="Arial Unicode MS" panose="020B0604020202020204" pitchFamily="34" charset="-128"/>
                  <a:cs typeface="Segoe UI" panose="020B0502040204020203" pitchFamily="34" charset="0"/>
                </a:rPr>
                <a:t>Web Gateway</a:t>
              </a:r>
            </a:p>
            <a:p>
              <a:pPr algn="ctr" defTabSz="896386">
                <a:lnSpc>
                  <a:spcPts val="735"/>
                </a:lnSpc>
                <a:defRPr/>
              </a:pPr>
              <a:endParaRPr lang="en-US" sz="1568" kern="0" dirty="0">
                <a:solidFill>
                  <a:sysClr val="windowText" lastClr="000000"/>
                </a:solidFill>
                <a:ea typeface="Arial Unicode MS" panose="020B0604020202020204" pitchFamily="34" charset="-128"/>
                <a:cs typeface="Segoe UI" panose="020B0502040204020203" pitchFamily="34" charset="0"/>
              </a:endParaRPr>
            </a:p>
            <a:p>
              <a:pPr algn="ctr" defTabSz="896386">
                <a:lnSpc>
                  <a:spcPts val="735"/>
                </a:lnSpc>
                <a:defRPr/>
              </a:pPr>
              <a:r>
                <a:rPr lang="en-US" sz="1568" kern="0" dirty="0">
                  <a:solidFill>
                    <a:sysClr val="windowText" lastClr="000000"/>
                  </a:solidFill>
                  <a:ea typeface="Arial Unicode MS" panose="020B0604020202020204" pitchFamily="34" charset="-128"/>
                  <a:cs typeface="Segoe UI" panose="020B0502040204020203" pitchFamily="34" charset="0"/>
                </a:rPr>
                <a:t>REST/</a:t>
              </a:r>
              <a:r>
                <a:rPr lang="en-US" sz="1568" kern="0" dirty="0" err="1">
                  <a:solidFill>
                    <a:sysClr val="windowText" lastClr="000000"/>
                  </a:solidFill>
                  <a:ea typeface="Arial Unicode MS" panose="020B0604020202020204" pitchFamily="34" charset="-128"/>
                  <a:cs typeface="Segoe UI" panose="020B0502040204020203" pitchFamily="34" charset="0"/>
                </a:rPr>
                <a:t>Websockets</a:t>
              </a:r>
              <a:endParaRPr lang="en-US" sz="1568" kern="0" dirty="0">
                <a:solidFill>
                  <a:sysClr val="windowText" lastClr="000000"/>
                </a:solidFill>
                <a:ea typeface="Arial Unicode MS" panose="020B0604020202020204" pitchFamily="34" charset="-128"/>
                <a:cs typeface="Segoe UI" panose="020B0502040204020203" pitchFamily="34" charset="0"/>
              </a:endParaRPr>
            </a:p>
            <a:p>
              <a:pPr algn="ctr" defTabSz="896386">
                <a:lnSpc>
                  <a:spcPts val="735"/>
                </a:lnSpc>
                <a:defRPr/>
              </a:pPr>
              <a:endParaRPr lang="en-US" sz="1568" kern="0" dirty="0">
                <a:solidFill>
                  <a:sysClr val="windowText" lastClr="000000"/>
                </a:solidFill>
                <a:ea typeface="Arial Unicode MS" panose="020B0604020202020204" pitchFamily="34" charset="-128"/>
                <a:cs typeface="Segoe UI" panose="020B0502040204020203" pitchFamily="34" charset="0"/>
              </a:endParaRPr>
            </a:p>
          </p:txBody>
        </p:sp>
        <p:cxnSp>
          <p:nvCxnSpPr>
            <p:cNvPr id="12" name="Straight Arrow Connector 11"/>
            <p:cNvCxnSpPr/>
            <p:nvPr/>
          </p:nvCxnSpPr>
          <p:spPr>
            <a:xfrm flipH="1">
              <a:off x="4055535" y="2201862"/>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2544312" y="2702586"/>
            <a:ext cx="3382822" cy="1544900"/>
            <a:chOff x="2865437" y="3419620"/>
            <a:chExt cx="3450655" cy="1575878"/>
          </a:xfrm>
        </p:grpSpPr>
        <p:sp>
          <p:nvSpPr>
            <p:cNvPr id="9" name="TextBox 8"/>
            <p:cNvSpPr txBox="1"/>
            <p:nvPr/>
          </p:nvSpPr>
          <p:spPr>
            <a:xfrm>
              <a:off x="2865437" y="4487243"/>
              <a:ext cx="1834451" cy="508255"/>
            </a:xfrm>
            <a:prstGeom prst="rect">
              <a:avLst/>
            </a:prstGeom>
            <a:noFill/>
            <a:ln>
              <a:noFill/>
            </a:ln>
          </p:spPr>
          <p:txBody>
            <a:bodyPr wrap="none" lIns="0" tIns="25209" rIns="0" bIns="0" rtlCol="0">
              <a:noAutofit/>
            </a:bodyPr>
            <a:lstStyle/>
            <a:p>
              <a:pPr algn="ctr" defTabSz="896386">
                <a:lnSpc>
                  <a:spcPts val="735"/>
                </a:lnSpc>
                <a:defRPr/>
              </a:pPr>
              <a:r>
                <a:rPr lang="en-US" sz="1568" kern="0" dirty="0">
                  <a:solidFill>
                    <a:sysClr val="windowText" lastClr="000000"/>
                  </a:solidFill>
                  <a:ea typeface="Arial Unicode MS" panose="020B0604020202020204" pitchFamily="34" charset="-128"/>
                  <a:cs typeface="Segoe UI" panose="020B0502040204020203" pitchFamily="34" charset="0"/>
                </a:rPr>
                <a:t>API Management</a:t>
              </a:r>
            </a:p>
          </p:txBody>
        </p:sp>
        <p:pic>
          <p:nvPicPr>
            <p:cNvPr id="10" name="Picture 9"/>
            <p:cNvPicPr>
              <a:picLocks noChangeAspect="1"/>
            </p:cNvPicPr>
            <p:nvPr/>
          </p:nvPicPr>
          <p:blipFill>
            <a:blip r:embed="rId4"/>
            <a:stretch>
              <a:fillRect/>
            </a:stretch>
          </p:blipFill>
          <p:spPr>
            <a:xfrm>
              <a:off x="3307712" y="3551707"/>
              <a:ext cx="780290" cy="780290"/>
            </a:xfrm>
            <a:prstGeom prst="rect">
              <a:avLst/>
            </a:prstGeom>
          </p:spPr>
        </p:pic>
        <p:pic>
          <p:nvPicPr>
            <p:cNvPr id="13" name="Picture 12"/>
            <p:cNvPicPr>
              <a:picLocks noChangeAspect="1"/>
            </p:cNvPicPr>
            <p:nvPr/>
          </p:nvPicPr>
          <p:blipFill>
            <a:blip r:embed="rId3"/>
            <a:stretch>
              <a:fillRect/>
            </a:stretch>
          </p:blipFill>
          <p:spPr>
            <a:xfrm>
              <a:off x="5535802" y="3419620"/>
              <a:ext cx="780290" cy="780290"/>
            </a:xfrm>
            <a:prstGeom prst="rect">
              <a:avLst/>
            </a:prstGeom>
          </p:spPr>
        </p:pic>
        <p:cxnSp>
          <p:nvCxnSpPr>
            <p:cNvPr id="14" name="Straight Arrow Connector 13"/>
            <p:cNvCxnSpPr/>
            <p:nvPr/>
          </p:nvCxnSpPr>
          <p:spPr>
            <a:xfrm flipH="1">
              <a:off x="4088002" y="3878262"/>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544312" y="4259797"/>
            <a:ext cx="3418606" cy="1368918"/>
            <a:chOff x="2828936" y="5236671"/>
            <a:chExt cx="3487156" cy="1396368"/>
          </a:xfrm>
        </p:grpSpPr>
        <p:pic>
          <p:nvPicPr>
            <p:cNvPr id="6" name="Picture 5"/>
            <p:cNvPicPr>
              <a:picLocks noChangeAspect="1"/>
            </p:cNvPicPr>
            <p:nvPr/>
          </p:nvPicPr>
          <p:blipFill>
            <a:blip r:embed="rId5"/>
            <a:stretch>
              <a:fillRect/>
            </a:stretch>
          </p:blipFill>
          <p:spPr>
            <a:xfrm>
              <a:off x="3367358" y="5236671"/>
              <a:ext cx="780290" cy="780290"/>
            </a:xfrm>
            <a:prstGeom prst="rect">
              <a:avLst/>
            </a:prstGeom>
          </p:spPr>
        </p:pic>
        <p:sp>
          <p:nvSpPr>
            <p:cNvPr id="11" name="TextBox 10"/>
            <p:cNvSpPr txBox="1"/>
            <p:nvPr/>
          </p:nvSpPr>
          <p:spPr>
            <a:xfrm>
              <a:off x="2828936" y="6124784"/>
              <a:ext cx="1834451" cy="508255"/>
            </a:xfrm>
            <a:prstGeom prst="rect">
              <a:avLst/>
            </a:prstGeom>
            <a:noFill/>
            <a:ln>
              <a:noFill/>
            </a:ln>
          </p:spPr>
          <p:txBody>
            <a:bodyPr wrap="none" lIns="0" tIns="25209" rIns="0" bIns="0" rtlCol="0">
              <a:noAutofit/>
            </a:bodyPr>
            <a:lstStyle/>
            <a:p>
              <a:pPr algn="ctr" defTabSz="896386">
                <a:lnSpc>
                  <a:spcPts val="735"/>
                </a:lnSpc>
                <a:defRPr/>
              </a:pPr>
              <a:r>
                <a:rPr lang="en-US" sz="1568" kern="0" dirty="0" err="1">
                  <a:solidFill>
                    <a:sysClr val="windowText" lastClr="000000"/>
                  </a:solidFill>
                  <a:ea typeface="Arial Unicode MS" panose="020B0604020202020204" pitchFamily="34" charset="-128"/>
                  <a:cs typeface="Segoe UI" panose="020B0502040204020203" pitchFamily="34" charset="0"/>
                </a:rPr>
                <a:t>IoT</a:t>
              </a:r>
              <a:r>
                <a:rPr lang="en-US" sz="1568" kern="0" dirty="0">
                  <a:solidFill>
                    <a:sysClr val="windowText" lastClr="000000"/>
                  </a:solidFill>
                  <a:ea typeface="Arial Unicode MS" panose="020B0604020202020204" pitchFamily="34" charset="-128"/>
                  <a:cs typeface="Segoe UI" panose="020B0502040204020203" pitchFamily="34" charset="0"/>
                </a:rPr>
                <a:t> Hub</a:t>
              </a:r>
            </a:p>
          </p:txBody>
        </p:sp>
        <p:pic>
          <p:nvPicPr>
            <p:cNvPr id="15" name="Picture 14"/>
            <p:cNvPicPr>
              <a:picLocks noChangeAspect="1"/>
            </p:cNvPicPr>
            <p:nvPr/>
          </p:nvPicPr>
          <p:blipFill>
            <a:blip r:embed="rId3"/>
            <a:stretch>
              <a:fillRect/>
            </a:stretch>
          </p:blipFill>
          <p:spPr>
            <a:xfrm>
              <a:off x="5535802" y="5249610"/>
              <a:ext cx="780290" cy="780290"/>
            </a:xfrm>
            <a:prstGeom prst="rect">
              <a:avLst/>
            </a:prstGeom>
          </p:spPr>
        </p:pic>
        <p:cxnSp>
          <p:nvCxnSpPr>
            <p:cNvPr id="16" name="Straight Arrow Connector 15"/>
            <p:cNvCxnSpPr/>
            <p:nvPr/>
          </p:nvCxnSpPr>
          <p:spPr>
            <a:xfrm flipH="1">
              <a:off x="4088002" y="5708252"/>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2548299" y="6674924"/>
            <a:ext cx="1798390" cy="498264"/>
          </a:xfrm>
          <a:prstGeom prst="rect">
            <a:avLst/>
          </a:prstGeom>
          <a:noFill/>
          <a:ln>
            <a:noFill/>
          </a:ln>
        </p:spPr>
        <p:txBody>
          <a:bodyPr wrap="none" lIns="0" tIns="25209" rIns="0" bIns="0" rtlCol="0">
            <a:noAutofit/>
          </a:bodyPr>
          <a:lstStyle/>
          <a:p>
            <a:pPr algn="ctr" defTabSz="896386">
              <a:lnSpc>
                <a:spcPts val="735"/>
              </a:lnSpc>
              <a:defRPr/>
            </a:pPr>
            <a:r>
              <a:rPr lang="en-US" sz="1568" kern="0" dirty="0">
                <a:solidFill>
                  <a:sysClr val="windowText" lastClr="000000"/>
                </a:solidFill>
                <a:ea typeface="Arial Unicode MS" panose="020B0604020202020204" pitchFamily="34" charset="-128"/>
                <a:cs typeface="Segoe UI" panose="020B0502040204020203" pitchFamily="34" charset="0"/>
              </a:rPr>
              <a:t>Event Hub</a:t>
            </a:r>
          </a:p>
          <a:p>
            <a:pPr algn="ctr" defTabSz="896386">
              <a:lnSpc>
                <a:spcPts val="735"/>
              </a:lnSpc>
              <a:defRPr/>
            </a:pPr>
            <a:endParaRPr lang="en-US" sz="1568" kern="0" dirty="0">
              <a:solidFill>
                <a:sysClr val="windowText" lastClr="000000"/>
              </a:solidFill>
              <a:ea typeface="Arial Unicode MS" panose="020B0604020202020204" pitchFamily="34" charset="-128"/>
              <a:cs typeface="Segoe UI" panose="020B0502040204020203" pitchFamily="34" charset="0"/>
            </a:endParaRPr>
          </a:p>
        </p:txBody>
      </p:sp>
      <p:grpSp>
        <p:nvGrpSpPr>
          <p:cNvPr id="26" name="Group 25"/>
          <p:cNvGrpSpPr/>
          <p:nvPr/>
        </p:nvGrpSpPr>
        <p:grpSpPr>
          <a:xfrm>
            <a:off x="2999914" y="5747853"/>
            <a:ext cx="2976765" cy="827291"/>
            <a:chOff x="7695872" y="3097972"/>
            <a:chExt cx="3036455" cy="843880"/>
          </a:xfrm>
        </p:grpSpPr>
        <p:pic>
          <p:nvPicPr>
            <p:cNvPr id="19" name="Picture 18"/>
            <p:cNvPicPr>
              <a:picLocks noChangeAspect="1"/>
            </p:cNvPicPr>
            <p:nvPr/>
          </p:nvPicPr>
          <p:blipFill>
            <a:blip r:embed="rId3"/>
            <a:stretch>
              <a:fillRect/>
            </a:stretch>
          </p:blipFill>
          <p:spPr>
            <a:xfrm>
              <a:off x="9952037" y="3097972"/>
              <a:ext cx="780290" cy="780290"/>
            </a:xfrm>
            <a:prstGeom prst="rect">
              <a:avLst/>
            </a:prstGeom>
          </p:spPr>
        </p:pic>
        <p:cxnSp>
          <p:nvCxnSpPr>
            <p:cNvPr id="21" name="Straight Arrow Connector 20"/>
            <p:cNvCxnSpPr/>
            <p:nvPr/>
          </p:nvCxnSpPr>
          <p:spPr>
            <a:xfrm flipH="1">
              <a:off x="8504237" y="3556614"/>
              <a:ext cx="1447800"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6"/>
            <a:stretch>
              <a:fillRect/>
            </a:stretch>
          </p:blipFill>
          <p:spPr>
            <a:xfrm>
              <a:off x="7695872" y="3161562"/>
              <a:ext cx="780290" cy="780290"/>
            </a:xfrm>
            <a:prstGeom prst="rect">
              <a:avLst/>
            </a:prstGeom>
          </p:spPr>
        </p:pic>
      </p:grpSp>
      <p:pic>
        <p:nvPicPr>
          <p:cNvPr id="27" name="Picture 26"/>
          <p:cNvPicPr>
            <a:picLocks noChangeAspect="1"/>
          </p:cNvPicPr>
          <p:nvPr/>
        </p:nvPicPr>
        <p:blipFill>
          <a:blip r:embed="rId7"/>
          <a:stretch>
            <a:fillRect/>
          </a:stretch>
        </p:blipFill>
        <p:spPr>
          <a:xfrm>
            <a:off x="642749" y="3322974"/>
            <a:ext cx="642228" cy="642228"/>
          </a:xfrm>
          <a:prstGeom prst="rect">
            <a:avLst/>
          </a:prstGeom>
        </p:spPr>
      </p:pic>
      <p:sp>
        <p:nvSpPr>
          <p:cNvPr id="29" name="TextBox 28"/>
          <p:cNvSpPr txBox="1"/>
          <p:nvPr/>
        </p:nvSpPr>
        <p:spPr>
          <a:xfrm>
            <a:off x="391984" y="2843731"/>
            <a:ext cx="803521" cy="232823"/>
          </a:xfrm>
          <a:prstGeom prst="rect">
            <a:avLst/>
          </a:prstGeom>
          <a:noFill/>
          <a:ln>
            <a:noFill/>
          </a:ln>
        </p:spPr>
        <p:txBody>
          <a:bodyPr wrap="none" lIns="0" tIns="25209" rIns="0" bIns="0" rtlCol="0">
            <a:noAutofit/>
          </a:bodyPr>
          <a:lstStyle/>
          <a:p>
            <a:pPr algn="ctr" defTabSz="896386">
              <a:lnSpc>
                <a:spcPts val="735"/>
              </a:lnSpc>
              <a:defRPr/>
            </a:pPr>
            <a:r>
              <a:rPr lang="en-US" sz="1568" kern="0" dirty="0">
                <a:solidFill>
                  <a:sysClr val="windowText" lastClr="000000"/>
                </a:solidFill>
                <a:ea typeface="Arial Unicode MS" panose="020B0604020202020204" pitchFamily="34" charset="-128"/>
                <a:cs typeface="Segoe UI" panose="020B0502040204020203" pitchFamily="34" charset="0"/>
              </a:rPr>
              <a:t>Load</a:t>
            </a:r>
          </a:p>
          <a:p>
            <a:pPr algn="ctr" defTabSz="896386">
              <a:lnSpc>
                <a:spcPts val="735"/>
              </a:lnSpc>
              <a:defRPr/>
            </a:pPr>
            <a:r>
              <a:rPr lang="en-US" sz="1568" kern="0" dirty="0">
                <a:solidFill>
                  <a:sysClr val="windowText" lastClr="000000"/>
                </a:solidFill>
                <a:ea typeface="Arial Unicode MS" panose="020B0604020202020204" pitchFamily="34" charset="-128"/>
                <a:cs typeface="Segoe UI" panose="020B0502040204020203" pitchFamily="34" charset="0"/>
              </a:rPr>
              <a:t> </a:t>
            </a:r>
          </a:p>
          <a:p>
            <a:pPr algn="ctr" defTabSz="896386">
              <a:lnSpc>
                <a:spcPts val="735"/>
              </a:lnSpc>
              <a:defRPr/>
            </a:pPr>
            <a:r>
              <a:rPr lang="en-US" sz="1568" kern="0" dirty="0">
                <a:solidFill>
                  <a:sysClr val="windowText" lastClr="000000"/>
                </a:solidFill>
                <a:ea typeface="Arial Unicode MS" panose="020B0604020202020204" pitchFamily="34" charset="-128"/>
                <a:cs typeface="Segoe UI" panose="020B0502040204020203" pitchFamily="34" charset="0"/>
              </a:rPr>
              <a:t>Balancer</a:t>
            </a:r>
          </a:p>
        </p:txBody>
      </p:sp>
      <p:cxnSp>
        <p:nvCxnSpPr>
          <p:cNvPr id="30" name="Straight Arrow Connector 29"/>
          <p:cNvCxnSpPr/>
          <p:nvPr/>
        </p:nvCxnSpPr>
        <p:spPr>
          <a:xfrm flipH="1">
            <a:off x="1188235" y="2923688"/>
            <a:ext cx="502037" cy="51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7" idx="3"/>
          </p:cNvCxnSpPr>
          <p:nvPr/>
        </p:nvCxnSpPr>
        <p:spPr>
          <a:xfrm flipH="1" flipV="1">
            <a:off x="1284977" y="3644089"/>
            <a:ext cx="783595" cy="1395"/>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1153751" y="3874105"/>
            <a:ext cx="504191" cy="50069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220305" y="3442622"/>
            <a:ext cx="665291" cy="665291"/>
          </a:xfrm>
          <a:prstGeom prst="rect">
            <a:avLst/>
          </a:prstGeom>
        </p:spPr>
      </p:pic>
      <p:sp>
        <p:nvSpPr>
          <p:cNvPr id="42" name="Right Arrow 41"/>
          <p:cNvSpPr/>
          <p:nvPr/>
        </p:nvSpPr>
        <p:spPr>
          <a:xfrm>
            <a:off x="6968518" y="3509860"/>
            <a:ext cx="1020494" cy="5308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784">
              <a:defRPr/>
            </a:pPr>
            <a:endParaRPr lang="en-US" sz="1266" kern="0">
              <a:solidFill>
                <a:schemeClr val="tx1"/>
              </a:solidFill>
            </a:endParaRPr>
          </a:p>
        </p:txBody>
      </p:sp>
    </p:spTree>
    <p:extLst>
      <p:ext uri="{BB962C8B-B14F-4D97-AF65-F5344CB8AC3E}">
        <p14:creationId xmlns:p14="http://schemas.microsoft.com/office/powerpoint/2010/main" val="3575565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6280" y="1867546"/>
            <a:ext cx="11411712" cy="36819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36280" y="389837"/>
            <a:ext cx="11474238" cy="896425"/>
          </a:xfrm>
        </p:spPr>
        <p:txBody>
          <a:bodyPr>
            <a:normAutofit fontScale="90000"/>
          </a:bodyPr>
          <a:lstStyle/>
          <a:p>
            <a:r>
              <a:rPr lang="en-US" dirty="0">
                <a:solidFill>
                  <a:schemeClr val="bg1"/>
                </a:solidFill>
              </a:rPr>
              <a:t>Using a gateway to integrate a traditional app with Service Fabric </a:t>
            </a:r>
          </a:p>
        </p:txBody>
      </p:sp>
      <p:pic>
        <p:nvPicPr>
          <p:cNvPr id="4" name="Picture 3"/>
          <p:cNvPicPr>
            <a:picLocks noChangeAspect="1"/>
          </p:cNvPicPr>
          <p:nvPr/>
        </p:nvPicPr>
        <p:blipFill>
          <a:blip r:embed="rId2">
            <a:duotone>
              <a:schemeClr val="accent2">
                <a:shade val="45000"/>
                <a:satMod val="135000"/>
              </a:schemeClr>
              <a:prstClr val="white"/>
            </a:duotone>
          </a:blip>
          <a:stretch>
            <a:fillRect/>
          </a:stretch>
        </p:blipFill>
        <p:spPr>
          <a:xfrm>
            <a:off x="8183298" y="2886815"/>
            <a:ext cx="896425" cy="821723"/>
          </a:xfrm>
          <a:prstGeom prst="rect">
            <a:avLst/>
          </a:prstGeom>
        </p:spPr>
      </p:pic>
      <p:cxnSp>
        <p:nvCxnSpPr>
          <p:cNvPr id="6" name="Straight Arrow Connector 5"/>
          <p:cNvCxnSpPr>
            <a:stCxn id="4" idx="1"/>
            <a:endCxn id="10" idx="3"/>
          </p:cNvCxnSpPr>
          <p:nvPr/>
        </p:nvCxnSpPr>
        <p:spPr>
          <a:xfrm flipH="1">
            <a:off x="6763959" y="3297676"/>
            <a:ext cx="1419339"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duotone>
              <a:schemeClr val="accent2">
                <a:shade val="45000"/>
                <a:satMod val="135000"/>
              </a:schemeClr>
              <a:prstClr val="white"/>
            </a:duotone>
          </a:blip>
          <a:stretch>
            <a:fillRect/>
          </a:stretch>
        </p:blipFill>
        <p:spPr>
          <a:xfrm>
            <a:off x="5792832" y="2812113"/>
            <a:ext cx="971127" cy="971127"/>
          </a:xfrm>
          <a:prstGeom prst="rect">
            <a:avLst/>
          </a:prstGeom>
        </p:spPr>
      </p:pic>
      <p:cxnSp>
        <p:nvCxnSpPr>
          <p:cNvPr id="18" name="Straight Arrow Connector 17"/>
          <p:cNvCxnSpPr/>
          <p:nvPr/>
        </p:nvCxnSpPr>
        <p:spPr>
          <a:xfrm flipH="1">
            <a:off x="9079723" y="3304113"/>
            <a:ext cx="1419339"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4" idx="3"/>
          </p:cNvCxnSpPr>
          <p:nvPr/>
        </p:nvCxnSpPr>
        <p:spPr>
          <a:xfrm flipH="1" flipV="1">
            <a:off x="9079723" y="3297677"/>
            <a:ext cx="1550813" cy="141587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7" idx="3"/>
          </p:cNvCxnSpPr>
          <p:nvPr/>
        </p:nvCxnSpPr>
        <p:spPr>
          <a:xfrm flipH="1">
            <a:off x="2214473" y="3273522"/>
            <a:ext cx="1419339" cy="0"/>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3">
            <a:duotone>
              <a:schemeClr val="accent2">
                <a:shade val="45000"/>
                <a:satMod val="135000"/>
              </a:schemeClr>
              <a:prstClr val="white"/>
            </a:duotone>
          </a:blip>
          <a:stretch>
            <a:fillRect/>
          </a:stretch>
        </p:blipFill>
        <p:spPr>
          <a:xfrm>
            <a:off x="1243346" y="2787958"/>
            <a:ext cx="971127" cy="971127"/>
          </a:xfrm>
          <a:prstGeom prst="rect">
            <a:avLst/>
          </a:prstGeom>
        </p:spPr>
      </p:pic>
      <p:sp>
        <p:nvSpPr>
          <p:cNvPr id="34" name="TextBox 33"/>
          <p:cNvSpPr txBox="1"/>
          <p:nvPr/>
        </p:nvSpPr>
        <p:spPr>
          <a:xfrm>
            <a:off x="8229750" y="2555135"/>
            <a:ext cx="803521" cy="232823"/>
          </a:xfrm>
          <a:prstGeom prst="rect">
            <a:avLst/>
          </a:prstGeom>
          <a:noFill/>
          <a:ln>
            <a:noFill/>
          </a:ln>
        </p:spPr>
        <p:txBody>
          <a:bodyPr wrap="none" lIns="0" tIns="25209" rIns="0" bIns="0" rtlCol="0">
            <a:noAutofit/>
          </a:bodyPr>
          <a:lstStyle/>
          <a:p>
            <a:pPr algn="ctr" defTabSz="896386">
              <a:lnSpc>
                <a:spcPts val="735"/>
              </a:lnSpc>
              <a:defRPr/>
            </a:pPr>
            <a:r>
              <a:rPr lang="en-US" sz="1568" kern="0" dirty="0">
                <a:solidFill>
                  <a:sysClr val="windowText" lastClr="000000"/>
                </a:solidFill>
                <a:ea typeface="Arial Unicode MS" panose="020B0604020202020204" pitchFamily="34" charset="-128"/>
                <a:cs typeface="Segoe UI" panose="020B0502040204020203" pitchFamily="34" charset="0"/>
              </a:rPr>
              <a:t>Gateway</a:t>
            </a: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765286" y="2812113"/>
            <a:ext cx="745269" cy="859507"/>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781693" y="4430908"/>
            <a:ext cx="745269" cy="859507"/>
          </a:xfrm>
          <a:prstGeom prst="rect">
            <a:avLst/>
          </a:prstGeom>
        </p:spPr>
      </p:pic>
      <p:pic>
        <p:nvPicPr>
          <p:cNvPr id="37" name="Picture 36"/>
          <p:cNvPicPr>
            <a:picLocks noChangeAspect="1"/>
          </p:cNvPicPr>
          <p:nvPr/>
        </p:nvPicPr>
        <p:blipFill>
          <a:blip r:embed="rId5"/>
          <a:stretch>
            <a:fillRect/>
          </a:stretch>
        </p:blipFill>
        <p:spPr>
          <a:xfrm>
            <a:off x="10612556" y="2770271"/>
            <a:ext cx="889952" cy="889952"/>
          </a:xfrm>
          <a:prstGeom prst="rect">
            <a:avLst/>
          </a:prstGeom>
        </p:spPr>
      </p:pic>
      <p:sp>
        <p:nvSpPr>
          <p:cNvPr id="38" name="TextBox 37"/>
          <p:cNvSpPr txBox="1"/>
          <p:nvPr/>
        </p:nvSpPr>
        <p:spPr>
          <a:xfrm>
            <a:off x="922136" y="2698717"/>
            <a:ext cx="1534373" cy="226792"/>
          </a:xfrm>
          <a:prstGeom prst="rect">
            <a:avLst/>
          </a:prstGeom>
          <a:noFill/>
          <a:ln>
            <a:noFill/>
          </a:ln>
        </p:spPr>
        <p:txBody>
          <a:bodyPr wrap="none" lIns="0" tIns="25209" rIns="0" bIns="0" rtlCol="0">
            <a:noAutofit/>
          </a:bodyPr>
          <a:lstStyle/>
          <a:p>
            <a:pPr algn="ctr" defTabSz="896386">
              <a:lnSpc>
                <a:spcPts val="735"/>
              </a:lnSpc>
              <a:defRPr/>
            </a:pPr>
            <a:r>
              <a:rPr lang="en-US" sz="1568" kern="0" dirty="0">
                <a:solidFill>
                  <a:sysClr val="windowText" lastClr="000000"/>
                </a:solidFill>
                <a:ea typeface="Arial Unicode MS" panose="020B0604020202020204" pitchFamily="34" charset="-128"/>
                <a:cs typeface="Segoe UI" panose="020B0502040204020203" pitchFamily="34" charset="0"/>
              </a:rPr>
              <a:t>Client</a:t>
            </a:r>
          </a:p>
        </p:txBody>
      </p:sp>
      <p:sp>
        <p:nvSpPr>
          <p:cNvPr id="39" name="TextBox 38"/>
          <p:cNvSpPr txBox="1"/>
          <p:nvPr/>
        </p:nvSpPr>
        <p:spPr>
          <a:xfrm>
            <a:off x="5491054" y="2742450"/>
            <a:ext cx="1534373" cy="226792"/>
          </a:xfrm>
          <a:prstGeom prst="rect">
            <a:avLst/>
          </a:prstGeom>
          <a:noFill/>
          <a:ln>
            <a:noFill/>
          </a:ln>
        </p:spPr>
        <p:txBody>
          <a:bodyPr wrap="none" lIns="0" tIns="25209" rIns="0" bIns="0" rtlCol="0">
            <a:noAutofit/>
          </a:bodyPr>
          <a:lstStyle/>
          <a:p>
            <a:pPr algn="ctr" defTabSz="896386">
              <a:lnSpc>
                <a:spcPts val="735"/>
              </a:lnSpc>
              <a:defRPr/>
            </a:pPr>
            <a:r>
              <a:rPr lang="en-US" sz="1568" kern="0" dirty="0">
                <a:solidFill>
                  <a:sysClr val="windowText" lastClr="000000"/>
                </a:solidFill>
                <a:ea typeface="Arial Unicode MS" panose="020B0604020202020204" pitchFamily="34" charset="-128"/>
                <a:cs typeface="Segoe UI" panose="020B0502040204020203" pitchFamily="34" charset="0"/>
              </a:rPr>
              <a:t>Client</a:t>
            </a:r>
          </a:p>
        </p:txBody>
      </p:sp>
    </p:spTree>
    <p:extLst>
      <p:ext uri="{BB962C8B-B14F-4D97-AF65-F5344CB8AC3E}">
        <p14:creationId xmlns:p14="http://schemas.microsoft.com/office/powerpoint/2010/main" val="1690575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068520" y="852457"/>
            <a:ext cx="2764288" cy="2802681"/>
          </a:xfrm>
          <a:prstGeom prst="rect">
            <a:avLst/>
          </a:prstGeom>
        </p:spPr>
      </p:pic>
      <p:sp>
        <p:nvSpPr>
          <p:cNvPr id="2" name="Title 1"/>
          <p:cNvSpPr>
            <a:spLocks noGrp="1"/>
          </p:cNvSpPr>
          <p:nvPr>
            <p:ph type="title"/>
          </p:nvPr>
        </p:nvSpPr>
        <p:spPr/>
        <p:txBody>
          <a:bodyPr/>
          <a:lstStyle/>
          <a:p>
            <a:r>
              <a:rPr lang="en-US" altLang="zh-CN" dirty="0">
                <a:solidFill>
                  <a:schemeClr val="bg1"/>
                </a:solidFill>
              </a:rPr>
              <a:t>Problem</a:t>
            </a:r>
            <a:endParaRPr lang="en-US" dirty="0">
              <a:solidFill>
                <a:schemeClr val="bg1"/>
              </a:solidFill>
            </a:endParaRPr>
          </a:p>
        </p:txBody>
      </p:sp>
      <p:sp>
        <p:nvSpPr>
          <p:cNvPr id="3" name="Text Placeholder 2"/>
          <p:cNvSpPr>
            <a:spLocks noGrp="1"/>
          </p:cNvSpPr>
          <p:nvPr>
            <p:ph type="body" sz="quarter" idx="10"/>
          </p:nvPr>
        </p:nvSpPr>
        <p:spPr/>
        <p:txBody>
          <a:bodyPr/>
          <a:lstStyle/>
          <a:p>
            <a:r>
              <a:rPr lang="en-US" dirty="0">
                <a:solidFill>
                  <a:schemeClr val="bg1"/>
                </a:solidFill>
              </a:rPr>
              <a:t> Cluster Management nightmares</a:t>
            </a:r>
          </a:p>
          <a:p>
            <a:endParaRPr lang="en-US" dirty="0">
              <a:solidFill>
                <a:schemeClr val="bg1"/>
              </a:solidFill>
            </a:endParaRPr>
          </a:p>
        </p:txBody>
      </p:sp>
      <p:sp>
        <p:nvSpPr>
          <p:cNvPr id="4" name="TextBox 3"/>
          <p:cNvSpPr txBox="1"/>
          <p:nvPr/>
        </p:nvSpPr>
        <p:spPr>
          <a:xfrm>
            <a:off x="514803" y="1869698"/>
            <a:ext cx="10601028" cy="3837936"/>
          </a:xfrm>
          <a:prstGeom prst="rect">
            <a:avLst/>
          </a:prstGeom>
          <a:noFill/>
        </p:spPr>
        <p:txBody>
          <a:bodyPr wrap="none" lIns="179285" tIns="143428" rIns="179285" bIns="143428" rtlCol="0">
            <a:spAutoFit/>
          </a:bodyPr>
          <a:lstStyle/>
          <a:p>
            <a:pPr marL="342900" indent="-342900">
              <a:lnSpc>
                <a:spcPct val="90000"/>
              </a:lnSpc>
              <a:spcAft>
                <a:spcPts val="588"/>
              </a:spcAft>
              <a:buFont typeface="Wingdings" panose="05000000000000000000" pitchFamily="2" charset="2"/>
              <a:buChar char="§"/>
            </a:pPr>
            <a:r>
              <a:rPr lang="en-US" sz="2353" dirty="0">
                <a:solidFill>
                  <a:schemeClr val="bg1"/>
                </a:solidFill>
              </a:rPr>
              <a:t>I always worry about running out of capacity </a:t>
            </a:r>
            <a:r>
              <a:rPr lang="en-US" sz="2353" dirty="0" smtClean="0">
                <a:solidFill>
                  <a:schemeClr val="bg1"/>
                </a:solidFill>
              </a:rPr>
              <a:t>?</a:t>
            </a:r>
          </a:p>
          <a:p>
            <a:pPr marL="342900" indent="-342900">
              <a:lnSpc>
                <a:spcPct val="90000"/>
              </a:lnSpc>
              <a:spcAft>
                <a:spcPts val="588"/>
              </a:spcAft>
              <a:buFont typeface="Wingdings" panose="05000000000000000000" pitchFamily="2" charset="2"/>
              <a:buChar char="§"/>
            </a:pPr>
            <a:endParaRPr lang="en-US" sz="2353" dirty="0">
              <a:solidFill>
                <a:schemeClr val="bg1"/>
              </a:solidFill>
            </a:endParaRPr>
          </a:p>
          <a:p>
            <a:pPr marL="342900" indent="-342900">
              <a:lnSpc>
                <a:spcPct val="90000"/>
              </a:lnSpc>
              <a:spcAft>
                <a:spcPts val="588"/>
              </a:spcAft>
              <a:buFont typeface="Wingdings" panose="05000000000000000000" pitchFamily="2" charset="2"/>
              <a:buChar char="§"/>
            </a:pPr>
            <a:r>
              <a:rPr lang="en-US" sz="2353" dirty="0">
                <a:solidFill>
                  <a:schemeClr val="bg1"/>
                </a:solidFill>
              </a:rPr>
              <a:t>I am not sure if all the VM resources are utilized </a:t>
            </a:r>
            <a:r>
              <a:rPr lang="en-US" sz="2353" dirty="0" smtClean="0">
                <a:solidFill>
                  <a:schemeClr val="bg1"/>
                </a:solidFill>
              </a:rPr>
              <a:t>?</a:t>
            </a:r>
          </a:p>
          <a:p>
            <a:pPr marL="342900" indent="-342900">
              <a:lnSpc>
                <a:spcPct val="90000"/>
              </a:lnSpc>
              <a:spcAft>
                <a:spcPts val="588"/>
              </a:spcAft>
              <a:buFont typeface="Wingdings" panose="05000000000000000000" pitchFamily="2" charset="2"/>
              <a:buChar char="§"/>
            </a:pPr>
            <a:endParaRPr lang="en-US" sz="2353" dirty="0">
              <a:solidFill>
                <a:schemeClr val="bg1"/>
              </a:solidFill>
            </a:endParaRPr>
          </a:p>
          <a:p>
            <a:pPr marL="342900" indent="-342900">
              <a:lnSpc>
                <a:spcPct val="90000"/>
              </a:lnSpc>
              <a:spcAft>
                <a:spcPts val="588"/>
              </a:spcAft>
              <a:buFont typeface="Wingdings" panose="05000000000000000000" pitchFamily="2" charset="2"/>
              <a:buChar char="§"/>
            </a:pPr>
            <a:r>
              <a:rPr lang="en-US" sz="2353" dirty="0">
                <a:solidFill>
                  <a:schemeClr val="bg1"/>
                </a:solidFill>
              </a:rPr>
              <a:t>I am worried sick about my cluster being compromised. </a:t>
            </a:r>
            <a:endParaRPr lang="en-US" sz="2353" dirty="0" smtClean="0">
              <a:solidFill>
                <a:schemeClr val="bg1"/>
              </a:solidFill>
            </a:endParaRPr>
          </a:p>
          <a:p>
            <a:pPr marL="342900" indent="-342900">
              <a:lnSpc>
                <a:spcPct val="90000"/>
              </a:lnSpc>
              <a:spcAft>
                <a:spcPts val="588"/>
              </a:spcAft>
              <a:buFont typeface="Wingdings" panose="05000000000000000000" pitchFamily="2" charset="2"/>
              <a:buChar char="§"/>
            </a:pPr>
            <a:endParaRPr lang="en-US" sz="2353" dirty="0">
              <a:solidFill>
                <a:schemeClr val="bg1"/>
              </a:solidFill>
            </a:endParaRPr>
          </a:p>
          <a:p>
            <a:pPr marL="342900" indent="-342900">
              <a:lnSpc>
                <a:spcPct val="90000"/>
              </a:lnSpc>
              <a:spcAft>
                <a:spcPts val="588"/>
              </a:spcAft>
              <a:buFont typeface="Wingdings" panose="05000000000000000000" pitchFamily="2" charset="2"/>
              <a:buChar char="§"/>
            </a:pPr>
            <a:r>
              <a:rPr lang="en-US" sz="2353" dirty="0">
                <a:solidFill>
                  <a:schemeClr val="bg1"/>
                </a:solidFill>
              </a:rPr>
              <a:t>I have no control on when a new Service fabric version is rolled out to my cluster</a:t>
            </a:r>
            <a:r>
              <a:rPr lang="en-US" sz="2353" dirty="0" smtClean="0">
                <a:solidFill>
                  <a:schemeClr val="bg1"/>
                </a:solidFill>
              </a:rPr>
              <a:t>.</a:t>
            </a:r>
          </a:p>
          <a:p>
            <a:pPr marL="342900" indent="-342900">
              <a:lnSpc>
                <a:spcPct val="90000"/>
              </a:lnSpc>
              <a:spcAft>
                <a:spcPts val="588"/>
              </a:spcAft>
              <a:buFont typeface="Wingdings" panose="05000000000000000000" pitchFamily="2" charset="2"/>
              <a:buChar char="§"/>
            </a:pPr>
            <a:endParaRPr lang="en-US" sz="2353" dirty="0">
              <a:solidFill>
                <a:schemeClr val="bg1"/>
              </a:solidFill>
            </a:endParaRPr>
          </a:p>
          <a:p>
            <a:pPr marL="342900" indent="-342900">
              <a:lnSpc>
                <a:spcPct val="90000"/>
              </a:lnSpc>
              <a:spcAft>
                <a:spcPts val="588"/>
              </a:spcAft>
              <a:buFont typeface="Wingdings" panose="05000000000000000000" pitchFamily="2" charset="2"/>
              <a:buChar char="§"/>
            </a:pPr>
            <a:r>
              <a:rPr lang="en-US" sz="2353" dirty="0">
                <a:solidFill>
                  <a:schemeClr val="bg1"/>
                </a:solidFill>
              </a:rPr>
              <a:t>I am not sure if what disasters my cluster can survive ?</a:t>
            </a:r>
          </a:p>
        </p:txBody>
      </p:sp>
    </p:spTree>
    <p:extLst>
      <p:ext uri="{BB962C8B-B14F-4D97-AF65-F5344CB8AC3E}">
        <p14:creationId xmlns:p14="http://schemas.microsoft.com/office/powerpoint/2010/main" val="34721795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Best Practice</a:t>
            </a:r>
          </a:p>
        </p:txBody>
      </p:sp>
      <p:sp>
        <p:nvSpPr>
          <p:cNvPr id="3" name="Text Placeholder 2"/>
          <p:cNvSpPr>
            <a:spLocks noGrp="1"/>
          </p:cNvSpPr>
          <p:nvPr>
            <p:ph type="body" sz="quarter" idx="10"/>
          </p:nvPr>
        </p:nvSpPr>
        <p:spPr/>
        <p:txBody>
          <a:bodyPr/>
          <a:lstStyle/>
          <a:p>
            <a:r>
              <a:rPr lang="en-US" dirty="0">
                <a:solidFill>
                  <a:schemeClr val="bg1"/>
                </a:solidFill>
              </a:rPr>
              <a:t>Service Fabric Cluster Management nightmare mitigation </a:t>
            </a:r>
          </a:p>
        </p:txBody>
      </p:sp>
      <p:pic>
        <p:nvPicPr>
          <p:cNvPr id="13" name="Picture 12"/>
          <p:cNvPicPr>
            <a:picLocks noChangeAspect="1"/>
          </p:cNvPicPr>
          <p:nvPr/>
        </p:nvPicPr>
        <p:blipFill>
          <a:blip r:embed="rId2"/>
          <a:stretch>
            <a:fillRect/>
          </a:stretch>
        </p:blipFill>
        <p:spPr>
          <a:xfrm>
            <a:off x="9121278" y="2944195"/>
            <a:ext cx="2764287" cy="2764287"/>
          </a:xfrm>
          <a:prstGeom prst="rect">
            <a:avLst/>
          </a:prstGeom>
        </p:spPr>
      </p:pic>
      <p:sp>
        <p:nvSpPr>
          <p:cNvPr id="6" name="Content Placeholder 2"/>
          <p:cNvSpPr txBox="1">
            <a:spLocks/>
          </p:cNvSpPr>
          <p:nvPr/>
        </p:nvSpPr>
        <p:spPr>
          <a:xfrm>
            <a:off x="194537" y="2623272"/>
            <a:ext cx="10308885" cy="2598578"/>
          </a:xfrm>
          <a:prstGeom prst="rect">
            <a:avLst/>
          </a:prstGeom>
        </p:spPr>
        <p:txBody>
          <a:bodyPr>
            <a:noAutofit/>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lvl="1" indent="0">
              <a:buNone/>
            </a:pPr>
            <a:r>
              <a:rPr lang="en-US" sz="3300" dirty="0">
                <a:solidFill>
                  <a:schemeClr val="bg1"/>
                </a:solidFill>
              </a:rPr>
              <a:t>Let us divide the problem space into three buckets</a:t>
            </a:r>
          </a:p>
          <a:p>
            <a:pPr marL="224097" lvl="1" indent="0">
              <a:buNone/>
            </a:pPr>
            <a:endParaRPr lang="en-US" sz="3300" dirty="0">
              <a:solidFill>
                <a:schemeClr val="bg1"/>
              </a:solidFill>
            </a:endParaRPr>
          </a:p>
          <a:p>
            <a:pPr marL="672290" lvl="1" indent="-448193">
              <a:buFont typeface="+mj-lt"/>
              <a:buAutoNum type="arabicPeriod"/>
            </a:pPr>
            <a:r>
              <a:rPr lang="en-US" sz="3300" dirty="0">
                <a:solidFill>
                  <a:schemeClr val="bg1"/>
                </a:solidFill>
              </a:rPr>
              <a:t>Plan out your cluster </a:t>
            </a:r>
            <a:r>
              <a:rPr lang="en-US" sz="3300" dirty="0" smtClean="0">
                <a:solidFill>
                  <a:schemeClr val="bg1"/>
                </a:solidFill>
              </a:rPr>
              <a:t>capacity</a:t>
            </a:r>
          </a:p>
          <a:p>
            <a:pPr marL="672290" lvl="1" indent="-448193">
              <a:buFont typeface="+mj-lt"/>
              <a:buAutoNum type="arabicPeriod"/>
            </a:pPr>
            <a:endParaRPr lang="en-US" sz="3300" dirty="0">
              <a:solidFill>
                <a:schemeClr val="bg1"/>
              </a:solidFill>
            </a:endParaRPr>
          </a:p>
          <a:p>
            <a:pPr marL="672290" lvl="1" indent="-448193">
              <a:buFont typeface="+mj-lt"/>
              <a:buAutoNum type="arabicPeriod"/>
            </a:pPr>
            <a:r>
              <a:rPr lang="en-US" sz="3300" dirty="0">
                <a:solidFill>
                  <a:schemeClr val="bg1"/>
                </a:solidFill>
              </a:rPr>
              <a:t>Optimize and Secure your </a:t>
            </a:r>
            <a:r>
              <a:rPr lang="en-US" sz="3300" dirty="0" smtClean="0">
                <a:solidFill>
                  <a:schemeClr val="bg1"/>
                </a:solidFill>
              </a:rPr>
              <a:t>cluster</a:t>
            </a:r>
          </a:p>
          <a:p>
            <a:pPr marL="672290" lvl="1" indent="-448193">
              <a:buFont typeface="+mj-lt"/>
              <a:buAutoNum type="arabicPeriod"/>
            </a:pPr>
            <a:endParaRPr lang="en-US" sz="3300" dirty="0">
              <a:solidFill>
                <a:schemeClr val="bg1"/>
              </a:solidFill>
            </a:endParaRPr>
          </a:p>
          <a:p>
            <a:pPr marL="672290" lvl="1" indent="-448193">
              <a:buFont typeface="+mj-lt"/>
              <a:buAutoNum type="arabicPeriod"/>
            </a:pPr>
            <a:r>
              <a:rPr lang="en-US" sz="3300" dirty="0">
                <a:solidFill>
                  <a:schemeClr val="bg1"/>
                </a:solidFill>
              </a:rPr>
              <a:t>Manage your cluster version</a:t>
            </a:r>
          </a:p>
          <a:p>
            <a:pPr lvl="1"/>
            <a:endParaRPr lang="en-US" sz="3300" dirty="0">
              <a:solidFill>
                <a:schemeClr val="bg1"/>
              </a:solidFill>
            </a:endParaRPr>
          </a:p>
          <a:p>
            <a:pPr lvl="1"/>
            <a:endParaRPr lang="en-US" sz="3300" dirty="0">
              <a:solidFill>
                <a:schemeClr val="bg1"/>
              </a:solidFill>
            </a:endParaRPr>
          </a:p>
          <a:p>
            <a:pPr lvl="1"/>
            <a:endParaRPr lang="en-US" sz="3300" dirty="0">
              <a:solidFill>
                <a:schemeClr val="bg1"/>
              </a:solidFill>
            </a:endParaRPr>
          </a:p>
        </p:txBody>
      </p:sp>
    </p:spTree>
    <p:extLst>
      <p:ext uri="{BB962C8B-B14F-4D97-AF65-F5344CB8AC3E}">
        <p14:creationId xmlns:p14="http://schemas.microsoft.com/office/powerpoint/2010/main" val="4727288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Best Practice</a:t>
            </a:r>
          </a:p>
        </p:txBody>
      </p:sp>
      <p:sp>
        <p:nvSpPr>
          <p:cNvPr id="3" name="Text Placeholder 2"/>
          <p:cNvSpPr>
            <a:spLocks noGrp="1"/>
          </p:cNvSpPr>
          <p:nvPr>
            <p:ph type="body" sz="quarter" idx="10"/>
          </p:nvPr>
        </p:nvSpPr>
        <p:spPr/>
        <p:txBody>
          <a:bodyPr/>
          <a:lstStyle/>
          <a:p>
            <a:r>
              <a:rPr lang="en-US" dirty="0">
                <a:solidFill>
                  <a:schemeClr val="bg1"/>
                </a:solidFill>
              </a:rPr>
              <a:t>Service Fabric Cluster planning</a:t>
            </a:r>
          </a:p>
        </p:txBody>
      </p:sp>
      <p:pic>
        <p:nvPicPr>
          <p:cNvPr id="13" name="Picture 12"/>
          <p:cNvPicPr>
            <a:picLocks noChangeAspect="1"/>
          </p:cNvPicPr>
          <p:nvPr/>
        </p:nvPicPr>
        <p:blipFill>
          <a:blip r:embed="rId2"/>
          <a:stretch>
            <a:fillRect/>
          </a:stretch>
        </p:blipFill>
        <p:spPr>
          <a:xfrm>
            <a:off x="8813317" y="1298275"/>
            <a:ext cx="2764287" cy="2764287"/>
          </a:xfrm>
          <a:prstGeom prst="rect">
            <a:avLst/>
          </a:prstGeom>
        </p:spPr>
      </p:pic>
      <p:sp>
        <p:nvSpPr>
          <p:cNvPr id="6" name="Content Placeholder 2"/>
          <p:cNvSpPr txBox="1">
            <a:spLocks/>
          </p:cNvSpPr>
          <p:nvPr/>
        </p:nvSpPr>
        <p:spPr>
          <a:xfrm>
            <a:off x="185828" y="1568965"/>
            <a:ext cx="10308885" cy="3868514"/>
          </a:xfrm>
          <a:prstGeom prst="rect">
            <a:avLst/>
          </a:prstGeom>
        </p:spPr>
        <p:txBody>
          <a:bodyPr>
            <a:noAutofit/>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3300" dirty="0">
              <a:solidFill>
                <a:schemeClr val="bg1"/>
              </a:solidFill>
            </a:endParaRPr>
          </a:p>
          <a:p>
            <a:pPr lvl="1"/>
            <a:r>
              <a:rPr lang="en-US" sz="3300" dirty="0">
                <a:solidFill>
                  <a:schemeClr val="bg1"/>
                </a:solidFill>
              </a:rPr>
              <a:t>Capacity planning is not an easy exercise</a:t>
            </a:r>
            <a:r>
              <a:rPr lang="en-US" sz="3300" dirty="0" smtClean="0">
                <a:solidFill>
                  <a:schemeClr val="bg1"/>
                </a:solidFill>
              </a:rPr>
              <a:t>.</a:t>
            </a:r>
          </a:p>
          <a:p>
            <a:pPr marL="228600" lvl="1" indent="0">
              <a:buNone/>
            </a:pPr>
            <a:endParaRPr lang="en-US" sz="3300" dirty="0">
              <a:solidFill>
                <a:schemeClr val="bg1"/>
              </a:solidFill>
            </a:endParaRPr>
          </a:p>
          <a:p>
            <a:pPr lvl="1"/>
            <a:r>
              <a:rPr lang="en-US" sz="3300" dirty="0">
                <a:solidFill>
                  <a:schemeClr val="bg1"/>
                </a:solidFill>
              </a:rPr>
              <a:t>Capacity planning is not a one time exercise</a:t>
            </a:r>
            <a:r>
              <a:rPr lang="en-US" sz="3300" dirty="0" smtClean="0">
                <a:solidFill>
                  <a:schemeClr val="bg1"/>
                </a:solidFill>
              </a:rPr>
              <a:t>.</a:t>
            </a:r>
          </a:p>
          <a:p>
            <a:pPr lvl="1"/>
            <a:endParaRPr lang="en-US" sz="3300" dirty="0">
              <a:solidFill>
                <a:schemeClr val="bg1"/>
              </a:solidFill>
            </a:endParaRPr>
          </a:p>
          <a:p>
            <a:pPr lvl="1"/>
            <a:r>
              <a:rPr lang="en-US" sz="3300" dirty="0">
                <a:solidFill>
                  <a:schemeClr val="bg1"/>
                </a:solidFill>
              </a:rPr>
              <a:t>Do not assume that you can add capacity on demand instantly</a:t>
            </a:r>
            <a:r>
              <a:rPr lang="en-US" sz="3300" dirty="0" smtClean="0">
                <a:solidFill>
                  <a:schemeClr val="bg1"/>
                </a:solidFill>
              </a:rPr>
              <a:t>.</a:t>
            </a:r>
          </a:p>
          <a:p>
            <a:pPr lvl="1"/>
            <a:endParaRPr lang="en-US" sz="3300" dirty="0">
              <a:solidFill>
                <a:schemeClr val="bg1"/>
              </a:solidFill>
            </a:endParaRPr>
          </a:p>
          <a:p>
            <a:pPr lvl="1"/>
            <a:r>
              <a:rPr lang="en-US" sz="3300" dirty="0">
                <a:solidFill>
                  <a:schemeClr val="bg1"/>
                </a:solidFill>
              </a:rPr>
              <a:t>Do not assume that you can take downtime to change capacity later</a:t>
            </a:r>
          </a:p>
          <a:p>
            <a:pPr lvl="1"/>
            <a:endParaRPr lang="en-US" sz="3300" dirty="0">
              <a:solidFill>
                <a:schemeClr val="bg1"/>
              </a:solidFill>
            </a:endParaRPr>
          </a:p>
          <a:p>
            <a:pPr lvl="1"/>
            <a:endParaRPr lang="en-US" sz="3300" dirty="0">
              <a:solidFill>
                <a:schemeClr val="bg1"/>
              </a:solidFill>
            </a:endParaRPr>
          </a:p>
          <a:p>
            <a:pPr lvl="1"/>
            <a:endParaRPr lang="en-US" sz="3300" dirty="0">
              <a:solidFill>
                <a:schemeClr val="bg1"/>
              </a:solidFill>
            </a:endParaRPr>
          </a:p>
          <a:p>
            <a:pPr lvl="1"/>
            <a:r>
              <a:rPr lang="en-US" sz="3300" dirty="0">
                <a:solidFill>
                  <a:schemeClr val="bg1"/>
                </a:solidFill>
              </a:rPr>
              <a:t>Here are some of the questions you will need answer for, before you can truly plan out your cluster.</a:t>
            </a:r>
          </a:p>
        </p:txBody>
      </p:sp>
    </p:spTree>
    <p:extLst>
      <p:ext uri="{BB962C8B-B14F-4D97-AF65-F5344CB8AC3E}">
        <p14:creationId xmlns:p14="http://schemas.microsoft.com/office/powerpoint/2010/main" val="36520437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026260" y="1057943"/>
            <a:ext cx="6023297" cy="2701658"/>
            <a:chOff x="66518" y="1429103"/>
            <a:chExt cx="11609284" cy="5095790"/>
          </a:xfrm>
        </p:grpSpPr>
        <p:sp>
          <p:nvSpPr>
            <p:cNvPr id="5" name="Rounded Rectangle 121"/>
            <p:cNvSpPr/>
            <p:nvPr/>
          </p:nvSpPr>
          <p:spPr bwMode="auto">
            <a:xfrm>
              <a:off x="875468" y="1429103"/>
              <a:ext cx="2648020" cy="2072545"/>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a:lnSpc>
                  <a:spcPct val="90000"/>
                </a:lnSpc>
                <a:defRPr/>
              </a:pPr>
              <a:r>
                <a:rPr lang="en-US" sz="1000" dirty="0">
                  <a:gradFill>
                    <a:gsLst>
                      <a:gs pos="0">
                        <a:srgbClr val="FFFFFF"/>
                      </a:gs>
                      <a:gs pos="100000">
                        <a:srgbClr val="FFFFFF"/>
                      </a:gs>
                    </a:gsLst>
                    <a:lin ang="5400000" scaled="0"/>
                  </a:gradFill>
                  <a:latin typeface="Segoe UI"/>
                  <a:ea typeface="Segoe UI" pitchFamily="34" charset="0"/>
                  <a:cs typeface="Segoe UI" pitchFamily="34" charset="0"/>
                </a:rPr>
                <a:t>Source Control</a:t>
              </a:r>
            </a:p>
          </p:txBody>
        </p:sp>
        <p:sp>
          <p:nvSpPr>
            <p:cNvPr id="6" name="Rounded Rectangle 6"/>
            <p:cNvSpPr/>
            <p:nvPr/>
          </p:nvSpPr>
          <p:spPr bwMode="auto">
            <a:xfrm>
              <a:off x="6105535" y="1444561"/>
              <a:ext cx="2099013" cy="2072545"/>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576">
                <a:lnSpc>
                  <a:spcPct val="90000"/>
                </a:lnSpc>
                <a:defRPr/>
              </a:pPr>
              <a:r>
                <a:rPr lang="en-US" sz="900" dirty="0">
                  <a:gradFill>
                    <a:gsLst>
                      <a:gs pos="0">
                        <a:srgbClr val="FFFFFF"/>
                      </a:gs>
                      <a:gs pos="100000">
                        <a:srgbClr val="FFFFFF"/>
                      </a:gs>
                    </a:gsLst>
                    <a:lin ang="5400000" scaled="0"/>
                  </a:gradFill>
                  <a:latin typeface="Segoe UI"/>
                  <a:ea typeface="Segoe UI" pitchFamily="34" charset="0"/>
                  <a:cs typeface="Segoe UI" pitchFamily="34" charset="0"/>
                </a:rPr>
                <a:t>Build</a:t>
              </a:r>
            </a:p>
          </p:txBody>
        </p:sp>
        <p:cxnSp>
          <p:nvCxnSpPr>
            <p:cNvPr id="7" name="Straight Connector 6"/>
            <p:cNvCxnSpPr>
              <a:stCxn id="5" idx="2"/>
              <a:endCxn id="59" idx="0"/>
            </p:cNvCxnSpPr>
            <p:nvPr/>
          </p:nvCxnSpPr>
          <p:spPr>
            <a:xfrm flipH="1">
              <a:off x="2168817" y="3501649"/>
              <a:ext cx="30661" cy="175257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204557" y="5190134"/>
              <a:ext cx="1901685" cy="1096897"/>
              <a:chOff x="940119" y="5293964"/>
              <a:chExt cx="1940093" cy="1119051"/>
            </a:xfrm>
          </p:grpSpPr>
          <p:sp>
            <p:nvSpPr>
              <p:cNvPr id="58"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000">
                  <a:solidFill>
                    <a:srgbClr val="FFFFFF"/>
                  </a:solidFill>
                  <a:latin typeface="Segoe UI"/>
                </a:endParaRPr>
              </a:p>
            </p:txBody>
          </p:sp>
          <p:sp>
            <p:nvSpPr>
              <p:cNvPr id="59"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000">
                  <a:solidFill>
                    <a:srgbClr val="FFFFFF"/>
                  </a:solidFill>
                  <a:latin typeface="Segoe UI"/>
                </a:endParaRPr>
              </a:p>
            </p:txBody>
          </p:sp>
          <p:sp>
            <p:nvSpPr>
              <p:cNvPr id="60"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000">
                  <a:solidFill>
                    <a:srgbClr val="FFFFFF"/>
                  </a:solidFill>
                  <a:latin typeface="Segoe UI"/>
                </a:endParaRPr>
              </a:p>
            </p:txBody>
          </p:sp>
        </p:grpSp>
        <p:pic>
          <p:nvPicPr>
            <p:cNvPr id="9"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6837932" y="1724621"/>
              <a:ext cx="1005129" cy="86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Accepted DEV"/>
            <p:cNvGrpSpPr/>
            <p:nvPr/>
          </p:nvGrpSpPr>
          <p:grpSpPr>
            <a:xfrm>
              <a:off x="7278818" y="2497065"/>
              <a:ext cx="447808" cy="447808"/>
              <a:chOff x="4382751" y="3909289"/>
              <a:chExt cx="456852" cy="456852"/>
            </a:xfrm>
          </p:grpSpPr>
          <p:sp>
            <p:nvSpPr>
              <p:cNvPr id="56" name="Accepted"/>
              <p:cNvSpPr/>
              <p:nvPr/>
            </p:nvSpPr>
            <p:spPr bwMode="auto">
              <a:xfrm>
                <a:off x="4382751" y="3909289"/>
                <a:ext cx="456852" cy="4568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200" b="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lumMod val="95000"/>
                </a:schemeClr>
              </a:solidFill>
              <a:ln>
                <a:noFill/>
              </a:ln>
            </p:spPr>
            <p:txBody>
              <a:bodyPr vert="horz" wrap="square" lIns="89617" tIns="44808" rIns="89617" bIns="44808" numCol="1" anchor="t" anchorCtr="0" compatLnSpc="1">
                <a:prstTxWarp prst="textNoShape">
                  <a:avLst/>
                </a:prstTxWarp>
              </a:bodyPr>
              <a:lstStyle/>
              <a:p>
                <a:pPr defTabSz="895830">
                  <a:defRPr/>
                </a:pPr>
                <a:endParaRPr lang="en-US" sz="1000">
                  <a:solidFill>
                    <a:srgbClr val="000000"/>
                  </a:solidFill>
                  <a:latin typeface="Segoe UI"/>
                </a:endParaRPr>
              </a:p>
            </p:txBody>
          </p:sp>
        </p:grpSp>
        <p:cxnSp>
          <p:nvCxnSpPr>
            <p:cNvPr id="11" name="Straight Arrow Connector 10"/>
            <p:cNvCxnSpPr>
              <a:stCxn id="5" idx="3"/>
              <a:endCxn id="6" idx="1"/>
            </p:cNvCxnSpPr>
            <p:nvPr/>
          </p:nvCxnSpPr>
          <p:spPr>
            <a:xfrm>
              <a:off x="3523489" y="2465376"/>
              <a:ext cx="2582046" cy="1545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267007" y="3517107"/>
              <a:ext cx="11811" cy="53342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2"/>
            </p:cNvCxnSpPr>
            <p:nvPr/>
          </p:nvCxnSpPr>
          <p:spPr>
            <a:xfrm flipV="1">
              <a:off x="7155029" y="3517107"/>
              <a:ext cx="12" cy="49175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2054598" y="5381082"/>
              <a:ext cx="425797" cy="441731"/>
              <a:chOff x="1707792" y="5550508"/>
              <a:chExt cx="434335" cy="450589"/>
            </a:xfrm>
          </p:grpSpPr>
          <p:grpSp>
            <p:nvGrpSpPr>
              <p:cNvPr id="51" name="Group 50"/>
              <p:cNvGrpSpPr/>
              <p:nvPr/>
            </p:nvGrpSpPr>
            <p:grpSpPr>
              <a:xfrm>
                <a:off x="1707792" y="5550508"/>
                <a:ext cx="433342" cy="450589"/>
                <a:chOff x="652595" y="2571201"/>
                <a:chExt cx="609169" cy="633414"/>
              </a:xfrm>
            </p:grpSpPr>
            <p:sp>
              <p:nvSpPr>
                <p:cNvPr id="53" name="Freeform 11"/>
                <p:cNvSpPr>
                  <a:spLocks/>
                </p:cNvSpPr>
                <p:nvPr/>
              </p:nvSpPr>
              <p:spPr bwMode="auto">
                <a:xfrm>
                  <a:off x="652595" y="2571201"/>
                  <a:ext cx="609169" cy="633414"/>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000">
                    <a:solidFill>
                      <a:srgbClr val="FFFFFF"/>
                    </a:solidFill>
                    <a:latin typeface="Segoe UI"/>
                  </a:endParaRPr>
                </a:p>
              </p:txBody>
            </p:sp>
            <p:sp>
              <p:nvSpPr>
                <p:cNvPr id="54" name="Freeform 6"/>
                <p:cNvSpPr>
                  <a:spLocks/>
                </p:cNvSpPr>
                <p:nvPr/>
              </p:nvSpPr>
              <p:spPr bwMode="auto">
                <a:xfrm>
                  <a:off x="828249" y="2734135"/>
                  <a:ext cx="107771" cy="333265"/>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592" tIns="44796" rIns="89592" bIns="44796" numCol="1" anchor="t" anchorCtr="0" compatLnSpc="1">
                  <a:prstTxWarp prst="textNoShape">
                    <a:avLst/>
                  </a:prstTxWarp>
                </a:bodyPr>
                <a:lstStyle/>
                <a:p>
                  <a:pPr defTabSz="913665">
                    <a:defRPr/>
                  </a:pPr>
                  <a:endParaRPr lang="en-US" sz="1000">
                    <a:solidFill>
                      <a:srgbClr val="FFFFFF"/>
                    </a:solidFill>
                    <a:latin typeface="Segoe UI"/>
                  </a:endParaRPr>
                </a:p>
              </p:txBody>
            </p:sp>
            <p:sp>
              <p:nvSpPr>
                <p:cNvPr id="55" name="Freeform 7"/>
                <p:cNvSpPr>
                  <a:spLocks/>
                </p:cNvSpPr>
                <p:nvPr/>
              </p:nvSpPr>
              <p:spPr bwMode="auto">
                <a:xfrm>
                  <a:off x="1000685" y="2734135"/>
                  <a:ext cx="107771" cy="333265"/>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592" tIns="44796" rIns="89592" bIns="44796" numCol="1" anchor="t" anchorCtr="0" compatLnSpc="1">
                  <a:prstTxWarp prst="textNoShape">
                    <a:avLst/>
                  </a:prstTxWarp>
                </a:bodyPr>
                <a:lstStyle/>
                <a:p>
                  <a:pPr defTabSz="913665">
                    <a:defRPr/>
                  </a:pPr>
                  <a:endParaRPr lang="en-US" sz="1000">
                    <a:solidFill>
                      <a:srgbClr val="FFFFFF"/>
                    </a:solidFill>
                    <a:latin typeface="Segoe UI"/>
                  </a:endParaRPr>
                </a:p>
              </p:txBody>
            </p:sp>
          </p:grpSp>
          <p:sp>
            <p:nvSpPr>
              <p:cNvPr id="52" name="Freeform 12"/>
              <p:cNvSpPr>
                <a:spLocks/>
              </p:cNvSpPr>
              <p:nvPr/>
            </p:nvSpPr>
            <p:spPr bwMode="auto">
              <a:xfrm>
                <a:off x="2052638" y="5550508"/>
                <a:ext cx="89489" cy="85748"/>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p:spPr>
            <p:txBody>
              <a:bodyPr vert="horz" wrap="square" lIns="89604" tIns="44802" rIns="89604" bIns="44802" numCol="1" anchor="t" anchorCtr="0" compatLnSpc="1">
                <a:prstTxWarp prst="textNoShape">
                  <a:avLst/>
                </a:prstTxWarp>
              </a:bodyPr>
              <a:lstStyle/>
              <a:p>
                <a:pPr defTabSz="913841">
                  <a:defRPr/>
                </a:pPr>
                <a:endParaRPr lang="en-US" sz="1000" dirty="0">
                  <a:solidFill>
                    <a:srgbClr val="FFFFFF"/>
                  </a:solidFill>
                  <a:latin typeface="Segoe UI"/>
                </a:endParaRPr>
              </a:p>
            </p:txBody>
          </p:sp>
        </p:grpSp>
        <p:grpSp>
          <p:nvGrpSpPr>
            <p:cNvPr id="15" name="Group 14"/>
            <p:cNvGrpSpPr/>
            <p:nvPr/>
          </p:nvGrpSpPr>
          <p:grpSpPr>
            <a:xfrm>
              <a:off x="3359566" y="4710410"/>
              <a:ext cx="321735" cy="111031"/>
              <a:chOff x="8334103" y="3143135"/>
              <a:chExt cx="582929" cy="201169"/>
            </a:xfrm>
          </p:grpSpPr>
          <p:pic>
            <p:nvPicPr>
              <p:cNvPr id="49" name="Picture 48"/>
              <p:cNvPicPr>
                <a:picLocks/>
              </p:cNvPicPr>
              <p:nvPr/>
            </p:nvPicPr>
            <p:blipFill>
              <a:blip r:embed="rId4"/>
              <a:stretch>
                <a:fillRect/>
              </a:stretch>
            </p:blipFill>
            <p:spPr>
              <a:xfrm>
                <a:off x="8334103" y="3143135"/>
                <a:ext cx="186403" cy="201169"/>
              </a:xfrm>
              <a:prstGeom prst="rect">
                <a:avLst/>
              </a:prstGeom>
            </p:spPr>
          </p:pic>
          <p:pic>
            <p:nvPicPr>
              <p:cNvPr id="50" name="Picture 49"/>
              <p:cNvPicPr>
                <a:picLocks/>
              </p:cNvPicPr>
              <p:nvPr/>
            </p:nvPicPr>
            <p:blipFill>
              <a:blip r:embed="rId4"/>
              <a:stretch>
                <a:fillRect/>
              </a:stretch>
            </p:blipFill>
            <p:spPr>
              <a:xfrm flipH="1">
                <a:off x="8734152" y="3143135"/>
                <a:ext cx="182880" cy="201169"/>
              </a:xfrm>
              <a:prstGeom prst="rect">
                <a:avLst/>
              </a:prstGeom>
            </p:spPr>
          </p:pic>
        </p:grpSp>
        <p:sp>
          <p:nvSpPr>
            <p:cNvPr id="16" name="TextBox 15"/>
            <p:cNvSpPr txBox="1"/>
            <p:nvPr/>
          </p:nvSpPr>
          <p:spPr>
            <a:xfrm>
              <a:off x="3360287" y="5085009"/>
              <a:ext cx="383113" cy="208988"/>
            </a:xfrm>
            <a:prstGeom prst="rect">
              <a:avLst/>
            </a:prstGeom>
            <a:noFill/>
          </p:spPr>
          <p:txBody>
            <a:bodyPr wrap="none" lIns="0" tIns="0" rIns="0" bIns="0" rtlCol="0">
              <a:spAutoFit/>
            </a:bodyPr>
            <a:lstStyle/>
            <a:p>
              <a:pPr defTabSz="914016">
                <a:lnSpc>
                  <a:spcPct val="90000"/>
                </a:lnSpc>
                <a:spcAft>
                  <a:spcPts val="588"/>
                </a:spcAft>
                <a:defRPr/>
              </a:pPr>
              <a:r>
                <a:rPr lang="en-US" sz="800" b="1" dirty="0">
                  <a:gradFill>
                    <a:gsLst>
                      <a:gs pos="2917">
                        <a:srgbClr val="FFFFFF"/>
                      </a:gs>
                      <a:gs pos="30000">
                        <a:srgbClr val="FFFFFF"/>
                      </a:gs>
                    </a:gsLst>
                    <a:lin ang="5400000" scaled="0"/>
                  </a:gradFill>
                  <a:latin typeface="Segoe UI"/>
                </a:rPr>
                <a:t>OPS</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809" y="4373627"/>
              <a:ext cx="1074351" cy="2109052"/>
            </a:xfrm>
            <a:prstGeom prst="rect">
              <a:avLst/>
            </a:prstGeom>
          </p:spPr>
        </p:pic>
        <p:sp>
          <p:nvSpPr>
            <p:cNvPr id="18" name="TextBox 17"/>
            <p:cNvSpPr txBox="1"/>
            <p:nvPr/>
          </p:nvSpPr>
          <p:spPr>
            <a:xfrm>
              <a:off x="3186384" y="5132789"/>
              <a:ext cx="383113" cy="208988"/>
            </a:xfrm>
            <a:prstGeom prst="rect">
              <a:avLst/>
            </a:prstGeom>
            <a:noFill/>
          </p:spPr>
          <p:txBody>
            <a:bodyPr wrap="none" lIns="0" tIns="0" rIns="0" bIns="0" rtlCol="0">
              <a:spAutoFit/>
            </a:bodyPr>
            <a:lstStyle/>
            <a:p>
              <a:pPr defTabSz="914016">
                <a:lnSpc>
                  <a:spcPct val="90000"/>
                </a:lnSpc>
                <a:spcAft>
                  <a:spcPts val="588"/>
                </a:spcAft>
                <a:defRPr/>
              </a:pPr>
              <a:r>
                <a:rPr lang="en-US" sz="800" b="1" dirty="0">
                  <a:solidFill>
                    <a:schemeClr val="accent2">
                      <a:lumMod val="60000"/>
                      <a:lumOff val="40000"/>
                    </a:schemeClr>
                  </a:solidFill>
                  <a:latin typeface="Segoe UI"/>
                </a:rPr>
                <a:t>OPS</a:t>
              </a:r>
            </a:p>
          </p:txBody>
        </p:sp>
        <p:cxnSp>
          <p:nvCxnSpPr>
            <p:cNvPr id="19" name="Straight Arrow Connector 18"/>
            <p:cNvCxnSpPr>
              <a:cxnSpLocks/>
              <a:stCxn id="6" idx="3"/>
            </p:cNvCxnSpPr>
            <p:nvPr/>
          </p:nvCxnSpPr>
          <p:spPr>
            <a:xfrm flipV="1">
              <a:off x="8204548" y="2462528"/>
              <a:ext cx="1679613" cy="18306"/>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6" idx="3"/>
              <a:endCxn id="45" idx="1"/>
            </p:cNvCxnSpPr>
            <p:nvPr/>
          </p:nvCxnSpPr>
          <p:spPr>
            <a:xfrm>
              <a:off x="8204548" y="2480834"/>
              <a:ext cx="1331930" cy="240088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9884160" y="1615197"/>
              <a:ext cx="1694661" cy="1694661"/>
              <a:chOff x="9285108" y="1568259"/>
              <a:chExt cx="1728642" cy="1728642"/>
            </a:xfrm>
          </p:grpSpPr>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85108" y="1568259"/>
                <a:ext cx="1728642" cy="1728642"/>
              </a:xfrm>
              <a:prstGeom prst="rect">
                <a:avLst/>
              </a:prstGeom>
            </p:spPr>
          </p:pic>
          <p:sp>
            <p:nvSpPr>
              <p:cNvPr id="48" name="TextBox 47"/>
              <p:cNvSpPr txBox="1"/>
              <p:nvPr/>
            </p:nvSpPr>
            <p:spPr>
              <a:xfrm>
                <a:off x="9607870" y="2198500"/>
                <a:ext cx="1116489" cy="844575"/>
              </a:xfrm>
              <a:prstGeom prst="rect">
                <a:avLst/>
              </a:prstGeom>
              <a:noFill/>
            </p:spPr>
            <p:txBody>
              <a:bodyPr wrap="none" lIns="179259" tIns="143407" rIns="179259" bIns="143407" rtlCol="0">
                <a:spAutoFit/>
              </a:bodyPr>
              <a:lstStyle/>
              <a:p>
                <a:pPr>
                  <a:lnSpc>
                    <a:spcPct val="90000"/>
                  </a:lnSpc>
                  <a:spcAft>
                    <a:spcPts val="588"/>
                  </a:spcAft>
                </a:pPr>
                <a:r>
                  <a:rPr lang="en-US" sz="1100" b="1" dirty="0">
                    <a:gradFill>
                      <a:gsLst>
                        <a:gs pos="2917">
                          <a:schemeClr val="tx1"/>
                        </a:gs>
                        <a:gs pos="30000">
                          <a:schemeClr val="tx1"/>
                        </a:gs>
                      </a:gsLst>
                      <a:lin ang="5400000" scaled="0"/>
                    </a:gradFill>
                  </a:rPr>
                  <a:t>PPL</a:t>
                </a:r>
              </a:p>
            </p:txBody>
          </p:sp>
        </p:grpSp>
        <p:grpSp>
          <p:nvGrpSpPr>
            <p:cNvPr id="22" name="Group 21"/>
            <p:cNvGrpSpPr/>
            <p:nvPr/>
          </p:nvGrpSpPr>
          <p:grpSpPr>
            <a:xfrm>
              <a:off x="9536478" y="3812061"/>
              <a:ext cx="2139324" cy="2139324"/>
              <a:chOff x="8741267" y="3888004"/>
              <a:chExt cx="2182222" cy="2182222"/>
            </a:xfrm>
          </p:grpSpPr>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41267" y="3888004"/>
                <a:ext cx="2182222" cy="2182222"/>
              </a:xfrm>
              <a:prstGeom prst="rect">
                <a:avLst/>
              </a:prstGeom>
            </p:spPr>
          </p:pic>
          <p:sp>
            <p:nvSpPr>
              <p:cNvPr id="46" name="TextBox 45"/>
              <p:cNvSpPr txBox="1"/>
              <p:nvPr/>
            </p:nvSpPr>
            <p:spPr>
              <a:xfrm>
                <a:off x="9235723" y="4831873"/>
                <a:ext cx="1366748" cy="844575"/>
              </a:xfrm>
              <a:prstGeom prst="rect">
                <a:avLst/>
              </a:prstGeom>
              <a:noFill/>
            </p:spPr>
            <p:txBody>
              <a:bodyPr wrap="none" lIns="179259" tIns="143407" rIns="179259" bIns="143407" rtlCol="0">
                <a:spAutoFit/>
              </a:bodyPr>
              <a:lstStyle/>
              <a:p>
                <a:pPr>
                  <a:lnSpc>
                    <a:spcPct val="90000"/>
                  </a:lnSpc>
                  <a:spcAft>
                    <a:spcPts val="588"/>
                  </a:spcAft>
                </a:pPr>
                <a:r>
                  <a:rPr lang="en-US" sz="1100" b="1" dirty="0">
                    <a:gradFill>
                      <a:gsLst>
                        <a:gs pos="2917">
                          <a:schemeClr val="tx1"/>
                        </a:gs>
                        <a:gs pos="30000">
                          <a:schemeClr val="tx1"/>
                        </a:gs>
                      </a:gsLst>
                      <a:lin ang="5400000" scaled="0"/>
                    </a:gradFill>
                  </a:rPr>
                  <a:t>PROD</a:t>
                </a:r>
              </a:p>
            </p:txBody>
          </p:sp>
        </p:grpSp>
        <p:grpSp>
          <p:nvGrpSpPr>
            <p:cNvPr id="23" name="CODE 2" descr="Down:  Group 65"/>
            <p:cNvGrpSpPr/>
            <p:nvPr/>
          </p:nvGrpSpPr>
          <p:grpSpPr>
            <a:xfrm>
              <a:off x="1753740" y="2385248"/>
              <a:ext cx="527551" cy="549859"/>
              <a:chOff x="2328301" y="3506767"/>
              <a:chExt cx="551703" cy="575034"/>
            </a:xfrm>
          </p:grpSpPr>
          <p:sp>
            <p:nvSpPr>
              <p:cNvPr id="3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00">
                  <a:solidFill>
                    <a:srgbClr val="FFFFFF"/>
                  </a:solidFill>
                  <a:latin typeface="Segoe UI"/>
                </a:endParaRPr>
              </a:p>
            </p:txBody>
          </p:sp>
          <p:grpSp>
            <p:nvGrpSpPr>
              <p:cNvPr id="37" name="Group 36"/>
              <p:cNvGrpSpPr/>
              <p:nvPr/>
            </p:nvGrpSpPr>
            <p:grpSpPr>
              <a:xfrm>
                <a:off x="2328301" y="3506767"/>
                <a:ext cx="551703" cy="575034"/>
                <a:chOff x="3937002" y="4448175"/>
                <a:chExt cx="638175" cy="665163"/>
              </a:xfrm>
            </p:grpSpPr>
            <p:grpSp>
              <p:nvGrpSpPr>
                <p:cNvPr id="38" name="Group 10"/>
                <p:cNvGrpSpPr>
                  <a:grpSpLocks noChangeAspect="1"/>
                </p:cNvGrpSpPr>
                <p:nvPr/>
              </p:nvGrpSpPr>
              <p:grpSpPr bwMode="auto">
                <a:xfrm>
                  <a:off x="3937002" y="4448175"/>
                  <a:ext cx="638175" cy="665163"/>
                  <a:chOff x="2480" y="2802"/>
                  <a:chExt cx="402" cy="419"/>
                </a:xfrm>
              </p:grpSpPr>
              <p:sp>
                <p:nvSpPr>
                  <p:cNvPr id="4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00">
                      <a:solidFill>
                        <a:srgbClr val="FFFFFF"/>
                      </a:solidFill>
                      <a:latin typeface="Segoe UI"/>
                    </a:endParaRPr>
                  </a:p>
                </p:txBody>
              </p:sp>
              <p:sp>
                <p:nvSpPr>
                  <p:cNvPr id="4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00">
                      <a:solidFill>
                        <a:srgbClr val="FFFFFF"/>
                      </a:solidFill>
                      <a:latin typeface="Segoe UI"/>
                    </a:endParaRPr>
                  </a:p>
                </p:txBody>
              </p:sp>
              <p:sp>
                <p:nvSpPr>
                  <p:cNvPr id="4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00">
                      <a:solidFill>
                        <a:srgbClr val="FFFFFF"/>
                      </a:solidFill>
                      <a:latin typeface="Segoe UI"/>
                    </a:endParaRPr>
                  </a:p>
                </p:txBody>
              </p:sp>
            </p:grpSp>
            <p:grpSp>
              <p:nvGrpSpPr>
                <p:cNvPr id="39" name="Group 38"/>
                <p:cNvGrpSpPr/>
                <p:nvPr/>
              </p:nvGrpSpPr>
              <p:grpSpPr>
                <a:xfrm>
                  <a:off x="4120282" y="4618868"/>
                  <a:ext cx="293549" cy="349134"/>
                  <a:chOff x="4662074" y="4335997"/>
                  <a:chExt cx="234105" cy="278433"/>
                </a:xfrm>
              </p:grpSpPr>
              <p:sp>
                <p:nvSpPr>
                  <p:cNvPr id="4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04" tIns="44802" rIns="89604" bIns="44802" numCol="1" anchor="t" anchorCtr="0" compatLnSpc="1">
                    <a:prstTxWarp prst="textNoShape">
                      <a:avLst/>
                    </a:prstTxWarp>
                  </a:bodyPr>
                  <a:lstStyle/>
                  <a:p>
                    <a:pPr defTabSz="913841">
                      <a:defRPr/>
                    </a:pPr>
                    <a:endParaRPr lang="en-US" sz="1000">
                      <a:solidFill>
                        <a:srgbClr val="FFFFFF"/>
                      </a:solidFill>
                      <a:latin typeface="Segoe UI"/>
                    </a:endParaRPr>
                  </a:p>
                </p:txBody>
              </p:sp>
              <p:sp>
                <p:nvSpPr>
                  <p:cNvPr id="4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04" tIns="44802" rIns="89604" bIns="44802" numCol="1" anchor="t" anchorCtr="0" compatLnSpc="1">
                    <a:prstTxWarp prst="textNoShape">
                      <a:avLst/>
                    </a:prstTxWarp>
                  </a:bodyPr>
                  <a:lstStyle/>
                  <a:p>
                    <a:pPr defTabSz="913841">
                      <a:defRPr/>
                    </a:pPr>
                    <a:endParaRPr lang="en-US" sz="1000">
                      <a:solidFill>
                        <a:srgbClr val="FFFFFF"/>
                      </a:solidFill>
                      <a:latin typeface="Segoe UI"/>
                    </a:endParaRPr>
                  </a:p>
                </p:txBody>
              </p:sp>
            </p:grpSp>
          </p:grpSp>
        </p:grpSp>
        <p:cxnSp>
          <p:nvCxnSpPr>
            <p:cNvPr id="24" name="Straight Connector 23"/>
            <p:cNvCxnSpPr/>
            <p:nvPr/>
          </p:nvCxnSpPr>
          <p:spPr>
            <a:xfrm flipH="1" flipV="1">
              <a:off x="1174297" y="4075313"/>
              <a:ext cx="2189667" cy="10841"/>
            </a:xfrm>
            <a:prstGeom prst="line">
              <a:avLst/>
            </a:prstGeom>
            <a:ln w="19050">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flipH="1">
              <a:off x="1380621" y="3727582"/>
              <a:ext cx="1725618" cy="766177"/>
            </a:xfrm>
            <a:prstGeom prst="rect">
              <a:avLst/>
            </a:prstGeom>
            <a:noFill/>
          </p:spPr>
          <p:txBody>
            <a:bodyPr wrap="square" rtlCol="0">
              <a:spAutoFit/>
            </a:bodyPr>
            <a:lstStyle/>
            <a:p>
              <a:r>
                <a:rPr lang="en-US" sz="1000" dirty="0"/>
                <a:t>Inner Dev Loop</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27116" y="2152611"/>
              <a:ext cx="650501" cy="672619"/>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1695" y="2144524"/>
              <a:ext cx="650501" cy="672619"/>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82458" y="3498800"/>
              <a:ext cx="650501" cy="672619"/>
            </a:xfrm>
            <a:prstGeom prst="rect">
              <a:avLst/>
            </a:prstGeom>
          </p:spPr>
        </p:pic>
        <p:grpSp>
          <p:nvGrpSpPr>
            <p:cNvPr id="29" name="Group 28"/>
            <p:cNvGrpSpPr/>
            <p:nvPr/>
          </p:nvGrpSpPr>
          <p:grpSpPr>
            <a:xfrm>
              <a:off x="6363125" y="4119486"/>
              <a:ext cx="1654809" cy="1559721"/>
              <a:chOff x="6363125" y="4119486"/>
              <a:chExt cx="1654809" cy="1559721"/>
            </a:xfrm>
          </p:grpSpPr>
          <p:pic>
            <p:nvPicPr>
              <p:cNvPr id="32" name="Tes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6515" y="4968655"/>
                <a:ext cx="368027" cy="375243"/>
              </a:xfrm>
              <a:prstGeom prst="rect">
                <a:avLst/>
              </a:prstGeom>
            </p:spPr>
          </p:pic>
          <p:grpSp>
            <p:nvGrpSpPr>
              <p:cNvPr id="33" name="Group 32"/>
              <p:cNvGrpSpPr/>
              <p:nvPr/>
            </p:nvGrpSpPr>
            <p:grpSpPr>
              <a:xfrm>
                <a:off x="6363125" y="4119486"/>
                <a:ext cx="1654809" cy="1559721"/>
                <a:chOff x="8884890" y="4054695"/>
                <a:chExt cx="2182222" cy="2182222"/>
              </a:xfrm>
            </p:grpSpPr>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84890" y="4054695"/>
                  <a:ext cx="2182222" cy="2182222"/>
                </a:xfrm>
                <a:prstGeom prst="rect">
                  <a:avLst/>
                </a:prstGeom>
              </p:spPr>
            </p:pic>
            <p:sp>
              <p:nvSpPr>
                <p:cNvPr id="35" name="TextBox 34"/>
                <p:cNvSpPr txBox="1"/>
                <p:nvPr/>
              </p:nvSpPr>
              <p:spPr>
                <a:xfrm>
                  <a:off x="9238486" y="4705311"/>
                  <a:ext cx="1535256" cy="1158424"/>
                </a:xfrm>
                <a:prstGeom prst="rect">
                  <a:avLst/>
                </a:prstGeom>
                <a:noFill/>
              </p:spPr>
              <p:txBody>
                <a:bodyPr wrap="none" lIns="179259" tIns="143407" rIns="179259" bIns="143407" rtlCol="0">
                  <a:spAutoFit/>
                </a:bodyPr>
                <a:lstStyle/>
                <a:p>
                  <a:pPr algn="ctr">
                    <a:lnSpc>
                      <a:spcPct val="90000"/>
                    </a:lnSpc>
                    <a:spcAft>
                      <a:spcPts val="588"/>
                    </a:spcAft>
                  </a:pPr>
                  <a:r>
                    <a:rPr lang="en-US" sz="1100" b="1" dirty="0">
                      <a:gradFill>
                        <a:gsLst>
                          <a:gs pos="2917">
                            <a:schemeClr val="tx1"/>
                          </a:gs>
                          <a:gs pos="30000">
                            <a:schemeClr val="tx1"/>
                          </a:gs>
                        </a:gsLst>
                        <a:lin ang="5400000" scaled="0"/>
                      </a:gradFill>
                    </a:rPr>
                    <a:t>Test</a:t>
                  </a:r>
                </a:p>
              </p:txBody>
            </p:sp>
          </p:grpSp>
        </p:gr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518" y="4057588"/>
              <a:ext cx="1378494" cy="2467305"/>
            </a:xfrm>
            <a:prstGeom prst="rect">
              <a:avLst/>
            </a:prstGeom>
          </p:spPr>
        </p:pic>
        <p:sp>
          <p:nvSpPr>
            <p:cNvPr id="31" name="TextBox 30"/>
            <p:cNvSpPr txBox="1"/>
            <p:nvPr/>
          </p:nvSpPr>
          <p:spPr>
            <a:xfrm>
              <a:off x="873284" y="5085009"/>
              <a:ext cx="383113" cy="208988"/>
            </a:xfrm>
            <a:prstGeom prst="rect">
              <a:avLst/>
            </a:prstGeom>
            <a:noFill/>
          </p:spPr>
          <p:txBody>
            <a:bodyPr wrap="none" lIns="0" tIns="0" rIns="0" bIns="0" rtlCol="0">
              <a:spAutoFit/>
            </a:bodyPr>
            <a:lstStyle/>
            <a:p>
              <a:pPr defTabSz="914016">
                <a:lnSpc>
                  <a:spcPct val="90000"/>
                </a:lnSpc>
                <a:spcAft>
                  <a:spcPts val="588"/>
                </a:spcAft>
                <a:defRPr/>
              </a:pPr>
              <a:r>
                <a:rPr lang="en-US" sz="800" b="1" dirty="0">
                  <a:gradFill>
                    <a:gsLst>
                      <a:gs pos="2917">
                        <a:srgbClr val="505050">
                          <a:lumMod val="50000"/>
                        </a:srgbClr>
                      </a:gs>
                      <a:gs pos="74000">
                        <a:srgbClr val="505050">
                          <a:lumMod val="50000"/>
                        </a:srgbClr>
                      </a:gs>
                    </a:gsLst>
                    <a:lin ang="5400000" scaled="0"/>
                  </a:gradFill>
                  <a:latin typeface="Segoe UI"/>
                </a:rPr>
                <a:t>DEV</a:t>
              </a:r>
            </a:p>
          </p:txBody>
        </p:sp>
      </p:grpSp>
      <p:sp>
        <p:nvSpPr>
          <p:cNvPr id="2" name="Title 1"/>
          <p:cNvSpPr>
            <a:spLocks noGrp="1"/>
          </p:cNvSpPr>
          <p:nvPr>
            <p:ph type="title"/>
          </p:nvPr>
        </p:nvSpPr>
        <p:spPr>
          <a:xfrm>
            <a:off x="880252" y="233194"/>
            <a:ext cx="10514108" cy="1066917"/>
          </a:xfrm>
        </p:spPr>
        <p:txBody>
          <a:bodyPr/>
          <a:lstStyle/>
          <a:p>
            <a:r>
              <a:rPr lang="en-US" dirty="0">
                <a:solidFill>
                  <a:schemeClr val="bg1"/>
                </a:solidFill>
              </a:rPr>
              <a:t>Service Fabric Cluster planning</a:t>
            </a:r>
          </a:p>
        </p:txBody>
      </p:sp>
      <p:sp>
        <p:nvSpPr>
          <p:cNvPr id="3" name="Content Placeholder 2"/>
          <p:cNvSpPr>
            <a:spLocks noGrp="1"/>
          </p:cNvSpPr>
          <p:nvPr>
            <p:ph idx="4294967295"/>
          </p:nvPr>
        </p:nvSpPr>
        <p:spPr>
          <a:xfrm>
            <a:off x="614403" y="1562438"/>
            <a:ext cx="10514108" cy="4996496"/>
          </a:xfrm>
        </p:spPr>
        <p:txBody>
          <a:bodyPr>
            <a:normAutofit fontScale="92500" lnSpcReduction="20000"/>
          </a:bodyPr>
          <a:lstStyle/>
          <a:p>
            <a:r>
              <a:rPr lang="en-US" dirty="0">
                <a:solidFill>
                  <a:schemeClr val="bg1"/>
                </a:solidFill>
              </a:rPr>
              <a:t>What is this cluster to be used for ?</a:t>
            </a:r>
          </a:p>
          <a:p>
            <a:pPr lvl="1"/>
            <a:r>
              <a:rPr lang="en-US" dirty="0">
                <a:solidFill>
                  <a:schemeClr val="bg1"/>
                </a:solidFill>
              </a:rPr>
              <a:t>Is this to be used for Test ?</a:t>
            </a:r>
          </a:p>
          <a:p>
            <a:pPr lvl="1"/>
            <a:r>
              <a:rPr lang="en-US" dirty="0">
                <a:solidFill>
                  <a:schemeClr val="bg1"/>
                </a:solidFill>
              </a:rPr>
              <a:t>Is this a part of the CICD pipeline ?</a:t>
            </a:r>
          </a:p>
          <a:p>
            <a:pPr lvl="1"/>
            <a:r>
              <a:rPr lang="en-US" dirty="0">
                <a:solidFill>
                  <a:schemeClr val="bg1"/>
                </a:solidFill>
              </a:rPr>
              <a:t>Is this for Production use ?</a:t>
            </a:r>
          </a:p>
          <a:p>
            <a:endParaRPr lang="en-US" dirty="0">
              <a:solidFill>
                <a:schemeClr val="bg1"/>
              </a:solidFill>
            </a:endParaRPr>
          </a:p>
          <a:p>
            <a:r>
              <a:rPr lang="en-US" dirty="0">
                <a:solidFill>
                  <a:schemeClr val="bg1"/>
                </a:solidFill>
              </a:rPr>
              <a:t>Where do you want this cluster hosted ?</a:t>
            </a:r>
          </a:p>
          <a:p>
            <a:pPr lvl="1"/>
            <a:r>
              <a:rPr lang="en-US" dirty="0">
                <a:solidFill>
                  <a:schemeClr val="bg1"/>
                </a:solidFill>
              </a:rPr>
              <a:t>On Azure ?</a:t>
            </a:r>
          </a:p>
          <a:p>
            <a:pPr lvl="1"/>
            <a:r>
              <a:rPr lang="en-US" dirty="0">
                <a:solidFill>
                  <a:schemeClr val="bg1"/>
                </a:solidFill>
              </a:rPr>
              <a:t>On-Premise, in your data center ?</a:t>
            </a:r>
          </a:p>
          <a:p>
            <a:pPr lvl="1"/>
            <a:r>
              <a:rPr lang="en-US" dirty="0">
                <a:solidFill>
                  <a:schemeClr val="bg1"/>
                </a:solidFill>
              </a:rPr>
              <a:t>On  some other cloud provide ?</a:t>
            </a:r>
          </a:p>
          <a:p>
            <a:endParaRPr lang="en-US" dirty="0">
              <a:solidFill>
                <a:schemeClr val="bg1"/>
              </a:solidFill>
            </a:endParaRPr>
          </a:p>
          <a:p>
            <a:r>
              <a:rPr lang="en-US" dirty="0">
                <a:solidFill>
                  <a:schemeClr val="bg1"/>
                </a:solidFill>
              </a:rPr>
              <a:t>Are there unique compliance and security requirements?</a:t>
            </a:r>
          </a:p>
          <a:p>
            <a:pPr lvl="1"/>
            <a:r>
              <a:rPr lang="en-US" dirty="0">
                <a:solidFill>
                  <a:schemeClr val="bg1"/>
                </a:solidFill>
              </a:rPr>
              <a:t>End-to-end RBAC  and Auditing ? Certificates OK ? Active Directory OK ?</a:t>
            </a:r>
          </a:p>
          <a:p>
            <a:pPr lvl="1"/>
            <a:r>
              <a:rPr lang="en-US" dirty="0">
                <a:solidFill>
                  <a:schemeClr val="bg1"/>
                </a:solidFill>
              </a:rPr>
              <a:t>Compliance expectations from the infrastructure ?</a:t>
            </a:r>
          </a:p>
          <a:p>
            <a:pPr lvl="1"/>
            <a:r>
              <a:rPr lang="en-US" dirty="0">
                <a:solidFill>
                  <a:schemeClr val="bg1"/>
                </a:solidFill>
              </a:rPr>
              <a:t>Compliance goals on the application ?</a:t>
            </a:r>
          </a:p>
          <a:p>
            <a:pPr lvl="1"/>
            <a:endParaRPr lang="en-US" dirty="0">
              <a:solidFill>
                <a:schemeClr val="bg1"/>
              </a:solidFill>
            </a:endParaRPr>
          </a:p>
          <a:p>
            <a:pPr lvl="1"/>
            <a:endParaRPr lang="en-US" dirty="0">
              <a:solidFill>
                <a:schemeClr val="bg1"/>
              </a:solidFill>
            </a:endParaRPr>
          </a:p>
        </p:txBody>
      </p:sp>
    </p:spTree>
    <p:extLst>
      <p:ext uri="{BB962C8B-B14F-4D97-AF65-F5344CB8AC3E}">
        <p14:creationId xmlns:p14="http://schemas.microsoft.com/office/powerpoint/2010/main" val="3334293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75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68618" y="1430255"/>
            <a:ext cx="10514108" cy="4996496"/>
          </a:xfrm>
        </p:spPr>
        <p:txBody>
          <a:bodyPr>
            <a:normAutofit/>
          </a:bodyPr>
          <a:lstStyle/>
          <a:p>
            <a:r>
              <a:rPr lang="en-US" sz="2745" dirty="0">
                <a:solidFill>
                  <a:schemeClr val="bg1"/>
                </a:solidFill>
              </a:rPr>
              <a:t>What kinds of workloads  are planned to be deployed to it ?</a:t>
            </a:r>
          </a:p>
          <a:p>
            <a:pPr lvl="1"/>
            <a:r>
              <a:rPr lang="en-US" sz="2745" dirty="0">
                <a:solidFill>
                  <a:schemeClr val="bg1"/>
                </a:solidFill>
              </a:rPr>
              <a:t>For each Application </a:t>
            </a:r>
          </a:p>
          <a:p>
            <a:pPr lvl="2"/>
            <a:r>
              <a:rPr lang="en-US" sz="2353" dirty="0">
                <a:solidFill>
                  <a:schemeClr val="bg1"/>
                </a:solidFill>
              </a:rPr>
              <a:t>Total State</a:t>
            </a:r>
          </a:p>
          <a:p>
            <a:pPr lvl="2"/>
            <a:r>
              <a:rPr lang="en-US" sz="2353" dirty="0">
                <a:solidFill>
                  <a:schemeClr val="bg1"/>
                </a:solidFill>
              </a:rPr>
              <a:t># of instances</a:t>
            </a:r>
          </a:p>
          <a:p>
            <a:pPr lvl="2"/>
            <a:r>
              <a:rPr lang="en-US" sz="2353" dirty="0">
                <a:solidFill>
                  <a:schemeClr val="bg1"/>
                </a:solidFill>
              </a:rPr>
              <a:t>Replica set size</a:t>
            </a:r>
          </a:p>
          <a:p>
            <a:pPr lvl="2"/>
            <a:r>
              <a:rPr lang="en-US" sz="2353" dirty="0">
                <a:solidFill>
                  <a:schemeClr val="bg1"/>
                </a:solidFill>
              </a:rPr>
              <a:t>Port requirements per service</a:t>
            </a:r>
          </a:p>
          <a:p>
            <a:pPr lvl="2"/>
            <a:r>
              <a:rPr lang="en-US" sz="1765" dirty="0">
                <a:solidFill>
                  <a:schemeClr val="bg1"/>
                </a:solidFill>
              </a:rPr>
              <a:t>IOPS needed </a:t>
            </a:r>
          </a:p>
          <a:p>
            <a:pPr lvl="2"/>
            <a:r>
              <a:rPr lang="en-US" sz="2353" dirty="0">
                <a:solidFill>
                  <a:schemeClr val="bg1"/>
                </a:solidFill>
              </a:rPr>
              <a:t>External state vs State in the Service Fabric Clusters.</a:t>
            </a:r>
          </a:p>
          <a:p>
            <a:pPr lvl="2"/>
            <a:r>
              <a:rPr lang="en-US" sz="2353" dirty="0">
                <a:solidFill>
                  <a:schemeClr val="bg1"/>
                </a:solidFill>
              </a:rPr>
              <a:t>Growth rate</a:t>
            </a:r>
          </a:p>
          <a:p>
            <a:pPr lvl="1"/>
            <a:r>
              <a:rPr lang="en-US" sz="2745" dirty="0">
                <a:solidFill>
                  <a:schemeClr val="bg1"/>
                </a:solidFill>
              </a:rPr>
              <a:t>How many Node types (what kinds of apps are to be deployed)</a:t>
            </a:r>
          </a:p>
          <a:p>
            <a:pPr lvl="2"/>
            <a:r>
              <a:rPr lang="en-US" sz="1765" dirty="0">
                <a:solidFill>
                  <a:schemeClr val="bg1"/>
                </a:solidFill>
              </a:rPr>
              <a:t>Are their non-SF services to be run as well ?</a:t>
            </a:r>
          </a:p>
          <a:p>
            <a:pPr marL="914225" lvl="2" indent="0">
              <a:buNone/>
            </a:pPr>
            <a:endParaRPr lang="en-US" dirty="0">
              <a:solidFill>
                <a:schemeClr val="bg1"/>
              </a:solidFill>
            </a:endParaRPr>
          </a:p>
          <a:p>
            <a:pPr lvl="2"/>
            <a:endParaRPr lang="en-US" dirty="0">
              <a:solidFill>
                <a:schemeClr val="bg1"/>
              </a:solidFill>
            </a:endParaRPr>
          </a:p>
        </p:txBody>
      </p:sp>
      <p:sp>
        <p:nvSpPr>
          <p:cNvPr id="5" name="Title 1"/>
          <p:cNvSpPr>
            <a:spLocks noGrp="1"/>
          </p:cNvSpPr>
          <p:nvPr>
            <p:ph type="title"/>
          </p:nvPr>
        </p:nvSpPr>
        <p:spPr>
          <a:xfrm>
            <a:off x="880252" y="233194"/>
            <a:ext cx="10514108" cy="1066917"/>
          </a:xfrm>
        </p:spPr>
        <p:txBody>
          <a:bodyPr/>
          <a:lstStyle/>
          <a:p>
            <a:r>
              <a:rPr lang="en-US" dirty="0">
                <a:solidFill>
                  <a:schemeClr val="bg1"/>
                </a:solidFill>
              </a:rPr>
              <a:t>Service Fabric Cluster planning</a:t>
            </a:r>
          </a:p>
        </p:txBody>
      </p:sp>
    </p:spTree>
    <p:extLst>
      <p:ext uri="{BB962C8B-B14F-4D97-AF65-F5344CB8AC3E}">
        <p14:creationId xmlns:p14="http://schemas.microsoft.com/office/powerpoint/2010/main" val="2079381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Cloud Considerations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Don’t own the hardware</a:t>
            </a:r>
          </a:p>
          <a:p>
            <a:r>
              <a:rPr lang="en-US" dirty="0" smtClean="0">
                <a:solidFill>
                  <a:schemeClr val="bg1"/>
                </a:solidFill>
              </a:rPr>
              <a:t>Failures are part of the game</a:t>
            </a:r>
          </a:p>
          <a:p>
            <a:r>
              <a:rPr lang="en-US" dirty="0" smtClean="0">
                <a:solidFill>
                  <a:schemeClr val="bg1"/>
                </a:solidFill>
              </a:rPr>
              <a:t>Scale is unpredictable</a:t>
            </a:r>
          </a:p>
          <a:p>
            <a:r>
              <a:rPr lang="en-US" dirty="0" smtClean="0">
                <a:solidFill>
                  <a:schemeClr val="bg1"/>
                </a:solidFill>
              </a:rPr>
              <a:t>Managing services is harder than building them</a:t>
            </a:r>
          </a:p>
          <a:p>
            <a:r>
              <a:rPr lang="en-US" dirty="0" smtClean="0">
                <a:solidFill>
                  <a:schemeClr val="bg1"/>
                </a:solidFill>
              </a:rPr>
              <a:t>Advanced telemetry for visibility required</a:t>
            </a:r>
          </a:p>
          <a:p>
            <a:r>
              <a:rPr lang="en-US" dirty="0" smtClean="0">
                <a:solidFill>
                  <a:schemeClr val="bg1"/>
                </a:solidFill>
              </a:rPr>
              <a:t>No downtime for upgrades</a:t>
            </a:r>
          </a:p>
          <a:p>
            <a:r>
              <a:rPr lang="en-US" dirty="0" smtClean="0">
                <a:solidFill>
                  <a:schemeClr val="bg1"/>
                </a:solidFill>
              </a:rPr>
              <a:t> Do you control your costs? How about density?</a:t>
            </a:r>
          </a:p>
          <a:p>
            <a:r>
              <a:rPr lang="en-US" dirty="0" smtClean="0">
                <a:solidFill>
                  <a:schemeClr val="bg1"/>
                </a:solidFill>
              </a:rPr>
              <a:t>Dedicate attention for security</a:t>
            </a:r>
          </a:p>
          <a:p>
            <a:endParaRPr lang="en-US" dirty="0">
              <a:solidFill>
                <a:schemeClr val="bg1"/>
              </a:solidFill>
            </a:endParaRPr>
          </a:p>
        </p:txBody>
      </p:sp>
    </p:spTree>
    <p:extLst>
      <p:ext uri="{BB962C8B-B14F-4D97-AF65-F5344CB8AC3E}">
        <p14:creationId xmlns:p14="http://schemas.microsoft.com/office/powerpoint/2010/main" val="41158257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Service Fabric Cluster planning</a:t>
            </a:r>
          </a:p>
        </p:txBody>
      </p:sp>
      <p:sp>
        <p:nvSpPr>
          <p:cNvPr id="3" name="Content Placeholder 2"/>
          <p:cNvSpPr>
            <a:spLocks noGrp="1"/>
          </p:cNvSpPr>
          <p:nvPr>
            <p:ph idx="4294967295"/>
          </p:nvPr>
        </p:nvSpPr>
        <p:spPr>
          <a:xfrm>
            <a:off x="768618" y="1430255"/>
            <a:ext cx="10514108" cy="4996496"/>
          </a:xfrm>
        </p:spPr>
        <p:txBody>
          <a:bodyPr>
            <a:normAutofit/>
          </a:bodyPr>
          <a:lstStyle/>
          <a:p>
            <a:r>
              <a:rPr lang="en-US" dirty="0">
                <a:solidFill>
                  <a:schemeClr val="bg1"/>
                </a:solidFill>
              </a:rPr>
              <a:t>Once you know what each Application needs, focus on Characteristics of each </a:t>
            </a:r>
            <a:r>
              <a:rPr lang="en-US" dirty="0" err="1">
                <a:solidFill>
                  <a:schemeClr val="bg1"/>
                </a:solidFill>
              </a:rPr>
              <a:t>nodetype</a:t>
            </a:r>
            <a:r>
              <a:rPr lang="en-US" dirty="0">
                <a:solidFill>
                  <a:schemeClr val="bg1"/>
                </a:solidFill>
              </a:rPr>
              <a:t>.</a:t>
            </a:r>
          </a:p>
          <a:p>
            <a:pPr lvl="2"/>
            <a:r>
              <a:rPr lang="en-US" dirty="0">
                <a:solidFill>
                  <a:schemeClr val="bg1"/>
                </a:solidFill>
              </a:rPr>
              <a:t>CPU</a:t>
            </a:r>
          </a:p>
          <a:p>
            <a:pPr lvl="2"/>
            <a:r>
              <a:rPr lang="en-US" dirty="0">
                <a:solidFill>
                  <a:schemeClr val="bg1"/>
                </a:solidFill>
              </a:rPr>
              <a:t>RAM </a:t>
            </a:r>
          </a:p>
          <a:p>
            <a:pPr lvl="2"/>
            <a:r>
              <a:rPr lang="en-US" dirty="0">
                <a:solidFill>
                  <a:schemeClr val="bg1"/>
                </a:solidFill>
              </a:rPr>
              <a:t>Disk (total state of the replicas you want to host)</a:t>
            </a:r>
          </a:p>
          <a:p>
            <a:pPr lvl="2"/>
            <a:r>
              <a:rPr lang="en-US" dirty="0">
                <a:solidFill>
                  <a:schemeClr val="bg1"/>
                </a:solidFill>
              </a:rPr>
              <a:t>State durability (Gold vs Silver)</a:t>
            </a:r>
          </a:p>
          <a:p>
            <a:pPr lvl="2"/>
            <a:r>
              <a:rPr lang="en-US" dirty="0">
                <a:solidFill>
                  <a:schemeClr val="bg1"/>
                </a:solidFill>
              </a:rPr>
              <a:t>Reliability (applies only to primary node type). </a:t>
            </a:r>
          </a:p>
          <a:p>
            <a:pPr lvl="2"/>
            <a:r>
              <a:rPr lang="en-US" dirty="0">
                <a:solidFill>
                  <a:schemeClr val="bg1"/>
                </a:solidFill>
              </a:rPr>
              <a:t>Fault tolerance - # of FD and # of UD</a:t>
            </a:r>
          </a:p>
          <a:p>
            <a:r>
              <a:rPr lang="en-US" dirty="0">
                <a:solidFill>
                  <a:schemeClr val="bg1"/>
                </a:solidFill>
              </a:rPr>
              <a:t>Choosing the # of FDs</a:t>
            </a:r>
          </a:p>
          <a:p>
            <a:pPr lvl="2"/>
            <a:r>
              <a:rPr lang="en-US" dirty="0">
                <a:solidFill>
                  <a:schemeClr val="bg1"/>
                </a:solidFill>
              </a:rPr>
              <a:t>This determines the headroom needed in case of unplanned failures. </a:t>
            </a:r>
          </a:p>
          <a:p>
            <a:r>
              <a:rPr lang="en-US" dirty="0">
                <a:solidFill>
                  <a:schemeClr val="bg1"/>
                </a:solidFill>
              </a:rPr>
              <a:t>Choosing the # of UDs</a:t>
            </a:r>
          </a:p>
          <a:p>
            <a:pPr lvl="2"/>
            <a:r>
              <a:rPr lang="en-US" dirty="0">
                <a:solidFill>
                  <a:schemeClr val="bg1"/>
                </a:solidFill>
              </a:rPr>
              <a:t>This determines the headroom needed in case of planned failures.</a:t>
            </a:r>
          </a:p>
          <a:p>
            <a:pPr marL="0" indent="0">
              <a:buNone/>
            </a:pPr>
            <a:endParaRPr lang="en-US" dirty="0">
              <a:solidFill>
                <a:schemeClr val="bg1"/>
              </a:solidFill>
            </a:endParaRPr>
          </a:p>
        </p:txBody>
      </p:sp>
    </p:spTree>
    <p:extLst>
      <p:ext uri="{BB962C8B-B14F-4D97-AF65-F5344CB8AC3E}">
        <p14:creationId xmlns:p14="http://schemas.microsoft.com/office/powerpoint/2010/main" val="104369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49398" y="2674315"/>
            <a:ext cx="834974" cy="1222699"/>
            <a:chOff x="2842705" y="1706829"/>
            <a:chExt cx="835092" cy="1222873"/>
          </a:xfrm>
        </p:grpSpPr>
        <p:sp>
          <p:nvSpPr>
            <p:cNvPr id="2" name="Rectangle 1"/>
            <p:cNvSpPr/>
            <p:nvPr/>
          </p:nvSpPr>
          <p:spPr>
            <a:xfrm>
              <a:off x="2842705" y="1706829"/>
              <a:ext cx="835092" cy="122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p:cNvSpPr>
              <a:spLocks noChangeAspect="1"/>
            </p:cNvSpPr>
            <p:nvPr/>
          </p:nvSpPr>
          <p:spPr>
            <a:xfrm>
              <a:off x="2875755" y="212625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3283378" y="212992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p:cNvSpPr>
              <a:spLocks noChangeAspect="1"/>
            </p:cNvSpPr>
            <p:nvPr/>
          </p:nvSpPr>
          <p:spPr>
            <a:xfrm>
              <a:off x="2873918" y="252102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281541" y="252470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7" name="Group 16"/>
          <p:cNvGrpSpPr/>
          <p:nvPr/>
        </p:nvGrpSpPr>
        <p:grpSpPr>
          <a:xfrm>
            <a:off x="1805894" y="2676421"/>
            <a:ext cx="834974" cy="1222699"/>
            <a:chOff x="2842705" y="1706829"/>
            <a:chExt cx="835092" cy="1222873"/>
          </a:xfrm>
        </p:grpSpPr>
        <p:sp>
          <p:nvSpPr>
            <p:cNvPr id="18" name="Rectangle 17"/>
            <p:cNvSpPr/>
            <p:nvPr/>
          </p:nvSpPr>
          <p:spPr>
            <a:xfrm>
              <a:off x="2842705" y="1706829"/>
              <a:ext cx="835092" cy="122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p:cNvSpPr>
              <a:spLocks noChangeAspect="1"/>
            </p:cNvSpPr>
            <p:nvPr/>
          </p:nvSpPr>
          <p:spPr>
            <a:xfrm>
              <a:off x="2875755" y="212625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283378" y="212992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ectangle 20"/>
            <p:cNvSpPr>
              <a:spLocks noChangeAspect="1"/>
            </p:cNvSpPr>
            <p:nvPr/>
          </p:nvSpPr>
          <p:spPr>
            <a:xfrm>
              <a:off x="2873918" y="252102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3281541" y="252470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68" name="Group 67"/>
          <p:cNvGrpSpPr/>
          <p:nvPr/>
        </p:nvGrpSpPr>
        <p:grpSpPr>
          <a:xfrm>
            <a:off x="2762390" y="2654389"/>
            <a:ext cx="834974" cy="1222699"/>
            <a:chOff x="4755969" y="1706828"/>
            <a:chExt cx="835092" cy="1222873"/>
          </a:xfrm>
        </p:grpSpPr>
        <p:sp>
          <p:nvSpPr>
            <p:cNvPr id="26" name="Rectangle 25"/>
            <p:cNvSpPr/>
            <p:nvPr/>
          </p:nvSpPr>
          <p:spPr>
            <a:xfrm>
              <a:off x="4755969" y="1706828"/>
              <a:ext cx="835092" cy="12228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Rectangle 26"/>
            <p:cNvSpPr>
              <a:spLocks noChangeAspect="1"/>
            </p:cNvSpPr>
            <p:nvPr/>
          </p:nvSpPr>
          <p:spPr>
            <a:xfrm>
              <a:off x="4789019" y="212625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p:cNvSpPr/>
            <p:nvPr/>
          </p:nvSpPr>
          <p:spPr>
            <a:xfrm>
              <a:off x="5196642" y="212992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Rectangle 28"/>
            <p:cNvSpPr>
              <a:spLocks noChangeAspect="1"/>
            </p:cNvSpPr>
            <p:nvPr/>
          </p:nvSpPr>
          <p:spPr>
            <a:xfrm>
              <a:off x="4787182" y="252102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p:cNvSpPr/>
            <p:nvPr/>
          </p:nvSpPr>
          <p:spPr>
            <a:xfrm>
              <a:off x="5194805" y="252469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67" name="Group 66"/>
          <p:cNvGrpSpPr/>
          <p:nvPr/>
        </p:nvGrpSpPr>
        <p:grpSpPr>
          <a:xfrm>
            <a:off x="3718887" y="2654389"/>
            <a:ext cx="834974" cy="1222699"/>
            <a:chOff x="5712601" y="1706828"/>
            <a:chExt cx="835092" cy="1222873"/>
          </a:xfrm>
        </p:grpSpPr>
        <p:sp>
          <p:nvSpPr>
            <p:cNvPr id="34" name="Rectangle 33"/>
            <p:cNvSpPr/>
            <p:nvPr/>
          </p:nvSpPr>
          <p:spPr>
            <a:xfrm>
              <a:off x="5712601" y="1706828"/>
              <a:ext cx="835092" cy="12228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34"/>
            <p:cNvSpPr>
              <a:spLocks noChangeAspect="1"/>
            </p:cNvSpPr>
            <p:nvPr/>
          </p:nvSpPr>
          <p:spPr>
            <a:xfrm>
              <a:off x="5745651" y="212625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ctangle 35"/>
            <p:cNvSpPr/>
            <p:nvPr/>
          </p:nvSpPr>
          <p:spPr>
            <a:xfrm>
              <a:off x="6153274" y="212992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ectangle 36"/>
            <p:cNvSpPr>
              <a:spLocks noChangeAspect="1"/>
            </p:cNvSpPr>
            <p:nvPr/>
          </p:nvSpPr>
          <p:spPr>
            <a:xfrm>
              <a:off x="5743814" y="252102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ectangle 37"/>
            <p:cNvSpPr/>
            <p:nvPr/>
          </p:nvSpPr>
          <p:spPr>
            <a:xfrm>
              <a:off x="6151437" y="252469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70" name="Group 69"/>
          <p:cNvGrpSpPr/>
          <p:nvPr/>
        </p:nvGrpSpPr>
        <p:grpSpPr>
          <a:xfrm>
            <a:off x="4675383" y="2653338"/>
            <a:ext cx="834974" cy="1222699"/>
            <a:chOff x="6669233" y="1705777"/>
            <a:chExt cx="835092" cy="1222873"/>
          </a:xfrm>
        </p:grpSpPr>
        <p:sp>
          <p:nvSpPr>
            <p:cNvPr id="42" name="Rectangle 41"/>
            <p:cNvSpPr/>
            <p:nvPr/>
          </p:nvSpPr>
          <p:spPr>
            <a:xfrm>
              <a:off x="6669233" y="1705777"/>
              <a:ext cx="835092" cy="12228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3" name="Rectangle 42"/>
            <p:cNvSpPr>
              <a:spLocks noChangeAspect="1"/>
            </p:cNvSpPr>
            <p:nvPr/>
          </p:nvSpPr>
          <p:spPr>
            <a:xfrm>
              <a:off x="6702283" y="2125204"/>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 name="Rectangle 43"/>
            <p:cNvSpPr/>
            <p:nvPr/>
          </p:nvSpPr>
          <p:spPr>
            <a:xfrm>
              <a:off x="7109906" y="212887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5" name="Rectangle 44"/>
            <p:cNvSpPr>
              <a:spLocks noChangeAspect="1"/>
            </p:cNvSpPr>
            <p:nvPr/>
          </p:nvSpPr>
          <p:spPr>
            <a:xfrm>
              <a:off x="6700446" y="251997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6" name="Rectangle 45"/>
            <p:cNvSpPr/>
            <p:nvPr/>
          </p:nvSpPr>
          <p:spPr>
            <a:xfrm>
              <a:off x="7108069" y="252364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69" name="Group 68"/>
          <p:cNvGrpSpPr/>
          <p:nvPr/>
        </p:nvGrpSpPr>
        <p:grpSpPr>
          <a:xfrm>
            <a:off x="5631879" y="2653337"/>
            <a:ext cx="834974" cy="1222699"/>
            <a:chOff x="7625865" y="1705776"/>
            <a:chExt cx="835092" cy="1222873"/>
          </a:xfrm>
        </p:grpSpPr>
        <p:sp>
          <p:nvSpPr>
            <p:cNvPr id="50" name="Rectangle 49"/>
            <p:cNvSpPr/>
            <p:nvPr/>
          </p:nvSpPr>
          <p:spPr>
            <a:xfrm>
              <a:off x="7625865" y="1705776"/>
              <a:ext cx="835092" cy="12228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ectangle 50"/>
            <p:cNvSpPr>
              <a:spLocks noChangeAspect="1"/>
            </p:cNvSpPr>
            <p:nvPr/>
          </p:nvSpPr>
          <p:spPr>
            <a:xfrm>
              <a:off x="7658915" y="2125203"/>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p:cNvSpPr/>
            <p:nvPr/>
          </p:nvSpPr>
          <p:spPr>
            <a:xfrm>
              <a:off x="8066538" y="2128874"/>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3" name="Rectangle 52"/>
            <p:cNvSpPr>
              <a:spLocks noChangeAspect="1"/>
            </p:cNvSpPr>
            <p:nvPr/>
          </p:nvSpPr>
          <p:spPr>
            <a:xfrm>
              <a:off x="7657078" y="251997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ectangle 53"/>
            <p:cNvSpPr/>
            <p:nvPr/>
          </p:nvSpPr>
          <p:spPr>
            <a:xfrm>
              <a:off x="8064701" y="252364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9" name="Group 58"/>
          <p:cNvGrpSpPr/>
          <p:nvPr/>
        </p:nvGrpSpPr>
        <p:grpSpPr>
          <a:xfrm>
            <a:off x="849398" y="4089046"/>
            <a:ext cx="1769438" cy="962533"/>
            <a:chOff x="2842705" y="3439145"/>
            <a:chExt cx="1769689" cy="962669"/>
          </a:xfrm>
        </p:grpSpPr>
        <p:sp>
          <p:nvSpPr>
            <p:cNvPr id="57" name="Left Brace 56"/>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8" name="TextBox 57"/>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FD1</a:t>
              </a:r>
            </a:p>
          </p:txBody>
        </p:sp>
      </p:grpSp>
      <p:grpSp>
        <p:nvGrpSpPr>
          <p:cNvPr id="60" name="Group 59"/>
          <p:cNvGrpSpPr/>
          <p:nvPr/>
        </p:nvGrpSpPr>
        <p:grpSpPr>
          <a:xfrm>
            <a:off x="2764224" y="4109239"/>
            <a:ext cx="1769438" cy="962533"/>
            <a:chOff x="2842705" y="3439145"/>
            <a:chExt cx="1769689" cy="962669"/>
          </a:xfrm>
        </p:grpSpPr>
        <p:sp>
          <p:nvSpPr>
            <p:cNvPr id="61" name="Left Brace 60"/>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62" name="TextBox 61"/>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FD2</a:t>
              </a:r>
            </a:p>
          </p:txBody>
        </p:sp>
      </p:grpSp>
      <p:grpSp>
        <p:nvGrpSpPr>
          <p:cNvPr id="63" name="Group 62"/>
          <p:cNvGrpSpPr/>
          <p:nvPr/>
        </p:nvGrpSpPr>
        <p:grpSpPr>
          <a:xfrm>
            <a:off x="4690069" y="4118418"/>
            <a:ext cx="1769438" cy="962533"/>
            <a:chOff x="2842705" y="3439145"/>
            <a:chExt cx="1769689" cy="962669"/>
          </a:xfrm>
        </p:grpSpPr>
        <p:sp>
          <p:nvSpPr>
            <p:cNvPr id="64" name="Left Brace 63"/>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65" name="TextBox 64"/>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FD3</a:t>
              </a:r>
            </a:p>
          </p:txBody>
        </p:sp>
      </p:grpSp>
      <p:grpSp>
        <p:nvGrpSpPr>
          <p:cNvPr id="106" name="Group 105"/>
          <p:cNvGrpSpPr/>
          <p:nvPr/>
        </p:nvGrpSpPr>
        <p:grpSpPr>
          <a:xfrm>
            <a:off x="6590214" y="2651500"/>
            <a:ext cx="834974" cy="1222699"/>
            <a:chOff x="6590283" y="1703939"/>
            <a:chExt cx="835092" cy="1222873"/>
          </a:xfrm>
        </p:grpSpPr>
        <p:sp>
          <p:nvSpPr>
            <p:cNvPr id="72" name="Rectangle 71"/>
            <p:cNvSpPr/>
            <p:nvPr/>
          </p:nvSpPr>
          <p:spPr>
            <a:xfrm>
              <a:off x="6590283" y="1703939"/>
              <a:ext cx="835092" cy="12228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3" name="Rectangle 72"/>
            <p:cNvSpPr>
              <a:spLocks noChangeAspect="1"/>
            </p:cNvSpPr>
            <p:nvPr/>
          </p:nvSpPr>
          <p:spPr>
            <a:xfrm>
              <a:off x="6623333" y="212336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Rectangle 73"/>
            <p:cNvSpPr/>
            <p:nvPr/>
          </p:nvSpPr>
          <p:spPr>
            <a:xfrm>
              <a:off x="7030956" y="212703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5" name="Rectangle 74"/>
            <p:cNvSpPr>
              <a:spLocks noChangeAspect="1"/>
            </p:cNvSpPr>
            <p:nvPr/>
          </p:nvSpPr>
          <p:spPr>
            <a:xfrm>
              <a:off x="6621496" y="251813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6" name="Rectangle 75"/>
            <p:cNvSpPr/>
            <p:nvPr/>
          </p:nvSpPr>
          <p:spPr>
            <a:xfrm>
              <a:off x="7029119" y="252181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5" name="Group 104"/>
          <p:cNvGrpSpPr/>
          <p:nvPr/>
        </p:nvGrpSpPr>
        <p:grpSpPr>
          <a:xfrm>
            <a:off x="7546710" y="2651499"/>
            <a:ext cx="834974" cy="1222699"/>
            <a:chOff x="7546915" y="1703938"/>
            <a:chExt cx="835092" cy="1222873"/>
          </a:xfrm>
        </p:grpSpPr>
        <p:sp>
          <p:nvSpPr>
            <p:cNvPr id="79" name="Rectangle 78"/>
            <p:cNvSpPr/>
            <p:nvPr/>
          </p:nvSpPr>
          <p:spPr>
            <a:xfrm>
              <a:off x="7546915" y="1703938"/>
              <a:ext cx="835092" cy="12228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0" name="Rectangle 79"/>
            <p:cNvSpPr>
              <a:spLocks noChangeAspect="1"/>
            </p:cNvSpPr>
            <p:nvPr/>
          </p:nvSpPr>
          <p:spPr>
            <a:xfrm>
              <a:off x="7579965" y="212336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Rectangle 80"/>
            <p:cNvSpPr/>
            <p:nvPr/>
          </p:nvSpPr>
          <p:spPr>
            <a:xfrm>
              <a:off x="7987588" y="212703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2" name="Rectangle 81"/>
            <p:cNvSpPr>
              <a:spLocks noChangeAspect="1"/>
            </p:cNvSpPr>
            <p:nvPr/>
          </p:nvSpPr>
          <p:spPr>
            <a:xfrm>
              <a:off x="7578128" y="251813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Rectangle 82"/>
            <p:cNvSpPr/>
            <p:nvPr/>
          </p:nvSpPr>
          <p:spPr>
            <a:xfrm>
              <a:off x="7985751" y="252180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85" name="Group 84"/>
          <p:cNvGrpSpPr/>
          <p:nvPr/>
        </p:nvGrpSpPr>
        <p:grpSpPr>
          <a:xfrm>
            <a:off x="6604900" y="4116579"/>
            <a:ext cx="1769438" cy="962533"/>
            <a:chOff x="2842705" y="3439145"/>
            <a:chExt cx="1769689" cy="962669"/>
          </a:xfrm>
        </p:grpSpPr>
        <p:sp>
          <p:nvSpPr>
            <p:cNvPr id="86" name="Left Brace 85"/>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87" name="TextBox 86"/>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FD4</a:t>
              </a:r>
            </a:p>
          </p:txBody>
        </p:sp>
      </p:grpSp>
      <p:sp>
        <p:nvSpPr>
          <p:cNvPr id="89" name="Rectangle 88"/>
          <p:cNvSpPr/>
          <p:nvPr/>
        </p:nvSpPr>
        <p:spPr>
          <a:xfrm>
            <a:off x="8483012" y="2649663"/>
            <a:ext cx="834974" cy="122269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0" name="Rectangle 89"/>
          <p:cNvSpPr>
            <a:spLocks noChangeAspect="1"/>
          </p:cNvSpPr>
          <p:nvPr/>
        </p:nvSpPr>
        <p:spPr>
          <a:xfrm>
            <a:off x="8516057" y="3069030"/>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1" name="Rectangle 90"/>
          <p:cNvSpPr/>
          <p:nvPr/>
        </p:nvSpPr>
        <p:spPr>
          <a:xfrm>
            <a:off x="8923623" y="3072700"/>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2" name="Rectangle 91"/>
          <p:cNvSpPr>
            <a:spLocks noChangeAspect="1"/>
          </p:cNvSpPr>
          <p:nvPr/>
        </p:nvSpPr>
        <p:spPr>
          <a:xfrm>
            <a:off x="8514221" y="3463747"/>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3" name="Rectangle 92"/>
          <p:cNvSpPr/>
          <p:nvPr/>
        </p:nvSpPr>
        <p:spPr>
          <a:xfrm>
            <a:off x="8921786" y="3467417"/>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9439508" y="2649662"/>
            <a:ext cx="834974" cy="122269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7" name="Rectangle 96"/>
          <p:cNvSpPr>
            <a:spLocks noChangeAspect="1"/>
          </p:cNvSpPr>
          <p:nvPr/>
        </p:nvSpPr>
        <p:spPr>
          <a:xfrm>
            <a:off x="9472554" y="3069029"/>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9880119" y="3072699"/>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9" name="Rectangle 98"/>
          <p:cNvSpPr>
            <a:spLocks noChangeAspect="1"/>
          </p:cNvSpPr>
          <p:nvPr/>
        </p:nvSpPr>
        <p:spPr>
          <a:xfrm>
            <a:off x="9470717" y="3463746"/>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0" name="Rectangle 99"/>
          <p:cNvSpPr/>
          <p:nvPr/>
        </p:nvSpPr>
        <p:spPr>
          <a:xfrm>
            <a:off x="9878282" y="3467416"/>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2" name="Group 101"/>
          <p:cNvGrpSpPr/>
          <p:nvPr/>
        </p:nvGrpSpPr>
        <p:grpSpPr>
          <a:xfrm>
            <a:off x="8497698" y="4114742"/>
            <a:ext cx="1769438" cy="962533"/>
            <a:chOff x="2842705" y="3439145"/>
            <a:chExt cx="1769689" cy="962669"/>
          </a:xfrm>
        </p:grpSpPr>
        <p:sp>
          <p:nvSpPr>
            <p:cNvPr id="103" name="Left Brace 102"/>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4" name="TextBox 103"/>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FD5</a:t>
              </a:r>
            </a:p>
          </p:txBody>
        </p:sp>
      </p:grpSp>
      <p:sp>
        <p:nvSpPr>
          <p:cNvPr id="109" name="Title 108"/>
          <p:cNvSpPr>
            <a:spLocks noGrp="1"/>
          </p:cNvSpPr>
          <p:nvPr>
            <p:ph type="title"/>
          </p:nvPr>
        </p:nvSpPr>
        <p:spPr>
          <a:xfrm>
            <a:off x="771196" y="124975"/>
            <a:ext cx="10514108" cy="1325375"/>
          </a:xfrm>
        </p:spPr>
        <p:txBody>
          <a:bodyPr/>
          <a:lstStyle/>
          <a:p>
            <a:r>
              <a:rPr lang="en-US" sz="4313" dirty="0">
                <a:solidFill>
                  <a:schemeClr val="bg1"/>
                </a:solidFill>
              </a:rPr>
              <a:t>Choosing the # of Fault Domains you need</a:t>
            </a:r>
          </a:p>
        </p:txBody>
      </p:sp>
      <p:sp>
        <p:nvSpPr>
          <p:cNvPr id="112" name="Rectangle 111"/>
          <p:cNvSpPr/>
          <p:nvPr/>
        </p:nvSpPr>
        <p:spPr>
          <a:xfrm>
            <a:off x="551984" y="1181038"/>
            <a:ext cx="10045606" cy="1222213"/>
          </a:xfrm>
          <a:prstGeom prst="rect">
            <a:avLst/>
          </a:prstGeom>
        </p:spPr>
        <p:txBody>
          <a:bodyPr wrap="square">
            <a:spAutoFit/>
          </a:bodyPr>
          <a:lstStyle/>
          <a:p>
            <a:pPr marL="285750" indent="-285750">
              <a:buFont typeface="Wingdings" panose="05000000000000000000" pitchFamily="2" charset="2"/>
              <a:buChar char="§"/>
            </a:pPr>
            <a:r>
              <a:rPr lang="en-US" dirty="0">
                <a:solidFill>
                  <a:schemeClr val="bg1"/>
                </a:solidFill>
              </a:rPr>
              <a:t>Number of Fault Domains  determines the headroom needed in case of unplanned failures.</a:t>
            </a:r>
          </a:p>
          <a:p>
            <a:pPr marL="285750" indent="-285750">
              <a:buFont typeface="Wingdings" panose="05000000000000000000" pitchFamily="2" charset="2"/>
              <a:buChar char="§"/>
            </a:pPr>
            <a:r>
              <a:rPr lang="en-US" dirty="0">
                <a:solidFill>
                  <a:schemeClr val="bg1"/>
                </a:solidFill>
              </a:rPr>
              <a:t>Examples could be a PDU failing or TOR maintenance  . Which will typically take out all machines in a Rack.</a:t>
            </a:r>
          </a:p>
          <a:p>
            <a:endParaRPr lang="en-US" dirty="0">
              <a:solidFill>
                <a:schemeClr val="bg1"/>
              </a:solidFill>
            </a:endParaRPr>
          </a:p>
        </p:txBody>
      </p:sp>
      <p:sp>
        <p:nvSpPr>
          <p:cNvPr id="113" name="Rectangle 112"/>
          <p:cNvSpPr/>
          <p:nvPr/>
        </p:nvSpPr>
        <p:spPr>
          <a:xfrm>
            <a:off x="849397" y="5571379"/>
            <a:ext cx="10532706" cy="923330"/>
          </a:xfrm>
          <a:prstGeom prst="rect">
            <a:avLst/>
          </a:prstGeom>
        </p:spPr>
        <p:txBody>
          <a:bodyPr wrap="square">
            <a:spAutoFit/>
          </a:bodyPr>
          <a:lstStyle/>
          <a:p>
            <a:pPr marL="285695" indent="-285695">
              <a:buFont typeface="Arial" panose="020B0604020202020204" pitchFamily="34" charset="0"/>
              <a:buChar char="•"/>
            </a:pPr>
            <a:r>
              <a:rPr lang="en-US" dirty="0">
                <a:solidFill>
                  <a:schemeClr val="bg1"/>
                </a:solidFill>
              </a:rPr>
              <a:t>In terms of capacity – you need to leave enough headroom to accommodate failure of </a:t>
            </a:r>
            <a:r>
              <a:rPr lang="en-US" dirty="0" smtClean="0">
                <a:solidFill>
                  <a:schemeClr val="bg1"/>
                </a:solidFill>
              </a:rPr>
              <a:t>at least </a:t>
            </a:r>
            <a:r>
              <a:rPr lang="en-US" dirty="0">
                <a:solidFill>
                  <a:schemeClr val="bg1"/>
                </a:solidFill>
              </a:rPr>
              <a:t>one </a:t>
            </a:r>
            <a:r>
              <a:rPr lang="en-US" dirty="0" smtClean="0">
                <a:solidFill>
                  <a:schemeClr val="bg1"/>
                </a:solidFill>
              </a:rPr>
              <a:t>FD</a:t>
            </a:r>
          </a:p>
          <a:p>
            <a:endParaRPr lang="en-US" dirty="0">
              <a:solidFill>
                <a:schemeClr val="bg1"/>
              </a:solidFill>
            </a:endParaRPr>
          </a:p>
          <a:p>
            <a:pPr marL="285695" indent="-285695">
              <a:buFont typeface="Arial" panose="020B0604020202020204" pitchFamily="34" charset="0"/>
              <a:buChar char="•"/>
            </a:pPr>
            <a:r>
              <a:rPr lang="en-US" dirty="0">
                <a:solidFill>
                  <a:schemeClr val="bg1"/>
                </a:solidFill>
              </a:rPr>
              <a:t>This will result in SF moving/creating new replicas on the available Machines in other FDs.</a:t>
            </a:r>
          </a:p>
        </p:txBody>
      </p:sp>
      <p:sp>
        <p:nvSpPr>
          <p:cNvPr id="114" name="TextBox 113"/>
          <p:cNvSpPr txBox="1"/>
          <p:nvPr/>
        </p:nvSpPr>
        <p:spPr>
          <a:xfrm>
            <a:off x="8701303" y="3977822"/>
            <a:ext cx="1468672" cy="369332"/>
          </a:xfrm>
          <a:prstGeom prst="rect">
            <a:avLst/>
          </a:prstGeom>
          <a:noFill/>
        </p:spPr>
        <p:txBody>
          <a:bodyPr wrap="none" rtlCol="0">
            <a:spAutoFit/>
          </a:bodyPr>
          <a:lstStyle/>
          <a:p>
            <a:r>
              <a:rPr lang="en-US" dirty="0">
                <a:solidFill>
                  <a:schemeClr val="bg1"/>
                </a:solidFill>
              </a:rPr>
              <a:t>PDU Burn out</a:t>
            </a:r>
          </a:p>
        </p:txBody>
      </p:sp>
      <p:sp>
        <p:nvSpPr>
          <p:cNvPr id="115" name="Rectangle 114"/>
          <p:cNvSpPr>
            <a:spLocks noChangeAspect="1"/>
          </p:cNvSpPr>
          <p:nvPr/>
        </p:nvSpPr>
        <p:spPr>
          <a:xfrm>
            <a:off x="10900301" y="4547972"/>
            <a:ext cx="556481" cy="54062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2" dirty="0">
                <a:solidFill>
                  <a:schemeClr val="bg1"/>
                </a:solidFill>
              </a:rPr>
              <a:t>Replica</a:t>
            </a:r>
            <a:endParaRPr lang="en-US" sz="1568" dirty="0">
              <a:solidFill>
                <a:schemeClr val="bg1"/>
              </a:solidFill>
            </a:endParaRPr>
          </a:p>
        </p:txBody>
      </p:sp>
    </p:spTree>
    <p:extLst>
      <p:ext uri="{BB962C8B-B14F-4D97-AF65-F5344CB8AC3E}">
        <p14:creationId xmlns:p14="http://schemas.microsoft.com/office/powerpoint/2010/main" val="3410270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2.08333E-6 -2.59259E-6 L -0.62526 -0.05324 " pathEditMode="relative" rAng="0" ptsTypes="AA">
                                      <p:cBhvr>
                                        <p:cTn id="12" dur="750" fill="hold"/>
                                        <p:tgtEl>
                                          <p:spTgt spid="90"/>
                                        </p:tgtEl>
                                        <p:attrNameLst>
                                          <p:attrName>ppt_x</p:attrName>
                                          <p:attrName>ppt_y</p:attrName>
                                        </p:attrNameLst>
                                      </p:cBhvr>
                                      <p:rCtr x="-31263" y="-2662"/>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0.00182 -0.00162 L -0.54752 -0.11435 " pathEditMode="relative" rAng="0" ptsTypes="AA">
                                      <p:cBhvr>
                                        <p:cTn id="16" dur="750" fill="hold"/>
                                        <p:tgtEl>
                                          <p:spTgt spid="92"/>
                                        </p:tgtEl>
                                        <p:attrNameLst>
                                          <p:attrName>ppt_x</p:attrName>
                                          <p:attrName>ppt_y</p:attrName>
                                        </p:attrNameLst>
                                      </p:cBhvr>
                                      <p:rCtr x="-27292" y="-5648"/>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0.00273 0.00324 L -0.50235 -0.05718 " pathEditMode="relative" rAng="0" ptsTypes="AA">
                                      <p:cBhvr>
                                        <p:cTn id="20" dur="750" fill="hold"/>
                                        <p:tgtEl>
                                          <p:spTgt spid="91"/>
                                        </p:tgtEl>
                                        <p:attrNameLst>
                                          <p:attrName>ppt_x</p:attrName>
                                          <p:attrName>ppt_y</p:attrName>
                                        </p:attrNameLst>
                                      </p:cBhvr>
                                      <p:rCtr x="-25260" y="-3032"/>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0.00183 -0.00162 L -0.39115 -0.11481 " pathEditMode="relative" rAng="0" ptsTypes="AA">
                                      <p:cBhvr>
                                        <p:cTn id="24" dur="750" fill="hold"/>
                                        <p:tgtEl>
                                          <p:spTgt spid="93"/>
                                        </p:tgtEl>
                                        <p:attrNameLst>
                                          <p:attrName>ppt_x</p:attrName>
                                          <p:attrName>ppt_y</p:attrName>
                                        </p:attrNameLst>
                                      </p:cBhvr>
                                      <p:rCtr x="-19466" y="-5671"/>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0.00365 0.00324 L -0.35808 -0.0574 " pathEditMode="relative" rAng="0" ptsTypes="AA">
                                      <p:cBhvr>
                                        <p:cTn id="28" dur="750" fill="hold"/>
                                        <p:tgtEl>
                                          <p:spTgt spid="97"/>
                                        </p:tgtEl>
                                        <p:attrNameLst>
                                          <p:attrName>ppt_x</p:attrName>
                                          <p:attrName>ppt_y</p:attrName>
                                        </p:attrNameLst>
                                      </p:cBhvr>
                                      <p:rCtr x="-17721" y="-3032"/>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0.00091 -1.48148E-6 L -0.27982 -0.11273 " pathEditMode="relative" rAng="0" ptsTypes="AA">
                                      <p:cBhvr>
                                        <p:cTn id="32" dur="750" fill="hold"/>
                                        <p:tgtEl>
                                          <p:spTgt spid="99"/>
                                        </p:tgtEl>
                                        <p:attrNameLst>
                                          <p:attrName>ppt_x</p:attrName>
                                          <p:attrName>ppt_y</p:attrName>
                                        </p:attrNameLst>
                                      </p:cBhvr>
                                      <p:rCtr x="-14036" y="-5648"/>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1.25E-6 2.96296E-6 L -0.26823 -0.05579 " pathEditMode="relative" rAng="0" ptsTypes="AA">
                                      <p:cBhvr>
                                        <p:cTn id="36" dur="750" fill="hold"/>
                                        <p:tgtEl>
                                          <p:spTgt spid="98"/>
                                        </p:tgtEl>
                                        <p:attrNameLst>
                                          <p:attrName>ppt_x</p:attrName>
                                          <p:attrName>ppt_y</p:attrName>
                                        </p:attrNameLst>
                                      </p:cBhvr>
                                      <p:rCtr x="-13411" y="-2801"/>
                                    </p:animMotion>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0" nodeType="clickEffect">
                                  <p:stCondLst>
                                    <p:cond delay="0"/>
                                  </p:stCondLst>
                                  <p:childTnLst>
                                    <p:animMotion origin="layout" path="M -1.04167E-6 -4.44444E-6 L -0.18555 -0.11319 " pathEditMode="relative" rAng="0" ptsTypes="AA">
                                      <p:cBhvr>
                                        <p:cTn id="40" dur="750" fill="hold"/>
                                        <p:tgtEl>
                                          <p:spTgt spid="100"/>
                                        </p:tgtEl>
                                        <p:attrNameLst>
                                          <p:attrName>ppt_x</p:attrName>
                                          <p:attrName>ppt_y</p:attrName>
                                        </p:attrNameLst>
                                      </p:cBhvr>
                                      <p:rCtr x="-9284" y="-5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animBg="1"/>
      <p:bldP spid="96" grpId="0" animBg="1"/>
      <p:bldP spid="97" grpId="0" animBg="1"/>
      <p:bldP spid="98" grpId="0" animBg="1"/>
      <p:bldP spid="99" grpId="0" animBg="1"/>
      <p:bldP spid="10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49398" y="2674315"/>
            <a:ext cx="834974" cy="1222699"/>
            <a:chOff x="2842705" y="1706829"/>
            <a:chExt cx="835092" cy="1222873"/>
          </a:xfrm>
        </p:grpSpPr>
        <p:sp>
          <p:nvSpPr>
            <p:cNvPr id="2" name="Rectangle 1"/>
            <p:cNvSpPr/>
            <p:nvPr/>
          </p:nvSpPr>
          <p:spPr>
            <a:xfrm>
              <a:off x="2842705" y="1706829"/>
              <a:ext cx="835092" cy="122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p:cNvSpPr>
              <a:spLocks noChangeAspect="1"/>
            </p:cNvSpPr>
            <p:nvPr/>
          </p:nvSpPr>
          <p:spPr>
            <a:xfrm>
              <a:off x="2875755" y="212625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3283378" y="212992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p:cNvSpPr>
              <a:spLocks noChangeAspect="1"/>
            </p:cNvSpPr>
            <p:nvPr/>
          </p:nvSpPr>
          <p:spPr>
            <a:xfrm>
              <a:off x="2873918" y="252102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281541" y="252470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7" name="Group 16"/>
          <p:cNvGrpSpPr/>
          <p:nvPr/>
        </p:nvGrpSpPr>
        <p:grpSpPr>
          <a:xfrm>
            <a:off x="1805894" y="2676421"/>
            <a:ext cx="834974" cy="1222699"/>
            <a:chOff x="2842705" y="1706829"/>
            <a:chExt cx="835092" cy="1222873"/>
          </a:xfrm>
        </p:grpSpPr>
        <p:sp>
          <p:nvSpPr>
            <p:cNvPr id="18" name="Rectangle 17"/>
            <p:cNvSpPr/>
            <p:nvPr/>
          </p:nvSpPr>
          <p:spPr>
            <a:xfrm>
              <a:off x="2842705" y="1706829"/>
              <a:ext cx="835092" cy="122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p:cNvSpPr>
              <a:spLocks noChangeAspect="1"/>
            </p:cNvSpPr>
            <p:nvPr/>
          </p:nvSpPr>
          <p:spPr>
            <a:xfrm>
              <a:off x="2875755" y="212625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283378" y="212992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ectangle 20"/>
            <p:cNvSpPr>
              <a:spLocks noChangeAspect="1"/>
            </p:cNvSpPr>
            <p:nvPr/>
          </p:nvSpPr>
          <p:spPr>
            <a:xfrm>
              <a:off x="2873918" y="252102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3281541" y="252470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68" name="Group 67"/>
          <p:cNvGrpSpPr/>
          <p:nvPr/>
        </p:nvGrpSpPr>
        <p:grpSpPr>
          <a:xfrm>
            <a:off x="2762390" y="2654389"/>
            <a:ext cx="834974" cy="1222699"/>
            <a:chOff x="4755969" y="1706828"/>
            <a:chExt cx="835092" cy="1222873"/>
          </a:xfrm>
        </p:grpSpPr>
        <p:sp>
          <p:nvSpPr>
            <p:cNvPr id="26" name="Rectangle 25"/>
            <p:cNvSpPr/>
            <p:nvPr/>
          </p:nvSpPr>
          <p:spPr>
            <a:xfrm>
              <a:off x="4755969" y="1706828"/>
              <a:ext cx="835092" cy="12228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Rectangle 26"/>
            <p:cNvSpPr>
              <a:spLocks noChangeAspect="1"/>
            </p:cNvSpPr>
            <p:nvPr/>
          </p:nvSpPr>
          <p:spPr>
            <a:xfrm>
              <a:off x="4789019" y="212625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p:cNvSpPr/>
            <p:nvPr/>
          </p:nvSpPr>
          <p:spPr>
            <a:xfrm>
              <a:off x="5196642" y="212992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Rectangle 28"/>
            <p:cNvSpPr>
              <a:spLocks noChangeAspect="1"/>
            </p:cNvSpPr>
            <p:nvPr/>
          </p:nvSpPr>
          <p:spPr>
            <a:xfrm>
              <a:off x="4787182" y="252102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p:cNvSpPr/>
            <p:nvPr/>
          </p:nvSpPr>
          <p:spPr>
            <a:xfrm>
              <a:off x="5194805" y="252469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67" name="Group 66"/>
          <p:cNvGrpSpPr/>
          <p:nvPr/>
        </p:nvGrpSpPr>
        <p:grpSpPr>
          <a:xfrm>
            <a:off x="3718887" y="2654389"/>
            <a:ext cx="834974" cy="1222699"/>
            <a:chOff x="5712601" y="1706828"/>
            <a:chExt cx="835092" cy="1222873"/>
          </a:xfrm>
        </p:grpSpPr>
        <p:sp>
          <p:nvSpPr>
            <p:cNvPr id="34" name="Rectangle 33"/>
            <p:cNvSpPr/>
            <p:nvPr/>
          </p:nvSpPr>
          <p:spPr>
            <a:xfrm>
              <a:off x="5712601" y="1706828"/>
              <a:ext cx="835092" cy="12228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34"/>
            <p:cNvSpPr>
              <a:spLocks noChangeAspect="1"/>
            </p:cNvSpPr>
            <p:nvPr/>
          </p:nvSpPr>
          <p:spPr>
            <a:xfrm>
              <a:off x="5745651" y="212625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ctangle 35"/>
            <p:cNvSpPr/>
            <p:nvPr/>
          </p:nvSpPr>
          <p:spPr>
            <a:xfrm>
              <a:off x="6153274" y="212992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ectangle 36"/>
            <p:cNvSpPr>
              <a:spLocks noChangeAspect="1"/>
            </p:cNvSpPr>
            <p:nvPr/>
          </p:nvSpPr>
          <p:spPr>
            <a:xfrm>
              <a:off x="5743814" y="252102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ectangle 37"/>
            <p:cNvSpPr/>
            <p:nvPr/>
          </p:nvSpPr>
          <p:spPr>
            <a:xfrm>
              <a:off x="6151437" y="252469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70" name="Group 69"/>
          <p:cNvGrpSpPr/>
          <p:nvPr/>
        </p:nvGrpSpPr>
        <p:grpSpPr>
          <a:xfrm>
            <a:off x="4675383" y="2653338"/>
            <a:ext cx="834974" cy="1222699"/>
            <a:chOff x="6669233" y="1705777"/>
            <a:chExt cx="835092" cy="1222873"/>
          </a:xfrm>
        </p:grpSpPr>
        <p:sp>
          <p:nvSpPr>
            <p:cNvPr id="42" name="Rectangle 41"/>
            <p:cNvSpPr/>
            <p:nvPr/>
          </p:nvSpPr>
          <p:spPr>
            <a:xfrm>
              <a:off x="6669233" y="1705777"/>
              <a:ext cx="835092" cy="12228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3" name="Rectangle 42"/>
            <p:cNvSpPr>
              <a:spLocks noChangeAspect="1"/>
            </p:cNvSpPr>
            <p:nvPr/>
          </p:nvSpPr>
          <p:spPr>
            <a:xfrm>
              <a:off x="6702283" y="2125204"/>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 name="Rectangle 43"/>
            <p:cNvSpPr/>
            <p:nvPr/>
          </p:nvSpPr>
          <p:spPr>
            <a:xfrm>
              <a:off x="7109906" y="212887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5" name="Rectangle 44"/>
            <p:cNvSpPr>
              <a:spLocks noChangeAspect="1"/>
            </p:cNvSpPr>
            <p:nvPr/>
          </p:nvSpPr>
          <p:spPr>
            <a:xfrm>
              <a:off x="6700446" y="251997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6" name="Rectangle 45"/>
            <p:cNvSpPr/>
            <p:nvPr/>
          </p:nvSpPr>
          <p:spPr>
            <a:xfrm>
              <a:off x="7108069" y="252364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69" name="Group 68"/>
          <p:cNvGrpSpPr/>
          <p:nvPr/>
        </p:nvGrpSpPr>
        <p:grpSpPr>
          <a:xfrm>
            <a:off x="5631879" y="2653337"/>
            <a:ext cx="834974" cy="1222699"/>
            <a:chOff x="7625865" y="1705776"/>
            <a:chExt cx="835092" cy="1222873"/>
          </a:xfrm>
        </p:grpSpPr>
        <p:sp>
          <p:nvSpPr>
            <p:cNvPr id="50" name="Rectangle 49"/>
            <p:cNvSpPr/>
            <p:nvPr/>
          </p:nvSpPr>
          <p:spPr>
            <a:xfrm>
              <a:off x="7625865" y="1705776"/>
              <a:ext cx="835092" cy="12228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ectangle 50"/>
            <p:cNvSpPr>
              <a:spLocks noChangeAspect="1"/>
            </p:cNvSpPr>
            <p:nvPr/>
          </p:nvSpPr>
          <p:spPr>
            <a:xfrm>
              <a:off x="7658915" y="2125203"/>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p:cNvSpPr/>
            <p:nvPr/>
          </p:nvSpPr>
          <p:spPr>
            <a:xfrm>
              <a:off x="8066538" y="2128874"/>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3" name="Rectangle 52"/>
            <p:cNvSpPr>
              <a:spLocks noChangeAspect="1"/>
            </p:cNvSpPr>
            <p:nvPr/>
          </p:nvSpPr>
          <p:spPr>
            <a:xfrm>
              <a:off x="7657078" y="251997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ectangle 53"/>
            <p:cNvSpPr/>
            <p:nvPr/>
          </p:nvSpPr>
          <p:spPr>
            <a:xfrm>
              <a:off x="8064701" y="252364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9" name="Group 58"/>
          <p:cNvGrpSpPr/>
          <p:nvPr/>
        </p:nvGrpSpPr>
        <p:grpSpPr>
          <a:xfrm>
            <a:off x="849398" y="4573725"/>
            <a:ext cx="1769438" cy="962533"/>
            <a:chOff x="2842705" y="3439145"/>
            <a:chExt cx="1769689" cy="962669"/>
          </a:xfrm>
        </p:grpSpPr>
        <p:sp>
          <p:nvSpPr>
            <p:cNvPr id="57" name="Left Brace 56"/>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8" name="TextBox 57"/>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FD1</a:t>
              </a:r>
            </a:p>
          </p:txBody>
        </p:sp>
      </p:grpSp>
      <p:grpSp>
        <p:nvGrpSpPr>
          <p:cNvPr id="60" name="Group 59"/>
          <p:cNvGrpSpPr/>
          <p:nvPr/>
        </p:nvGrpSpPr>
        <p:grpSpPr>
          <a:xfrm>
            <a:off x="2764224" y="4593918"/>
            <a:ext cx="1769438" cy="962533"/>
            <a:chOff x="2842705" y="3439145"/>
            <a:chExt cx="1769689" cy="962669"/>
          </a:xfrm>
        </p:grpSpPr>
        <p:sp>
          <p:nvSpPr>
            <p:cNvPr id="61" name="Left Brace 60"/>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62" name="TextBox 61"/>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FD2</a:t>
              </a:r>
            </a:p>
          </p:txBody>
        </p:sp>
      </p:grpSp>
      <p:grpSp>
        <p:nvGrpSpPr>
          <p:cNvPr id="63" name="Group 62"/>
          <p:cNvGrpSpPr/>
          <p:nvPr/>
        </p:nvGrpSpPr>
        <p:grpSpPr>
          <a:xfrm>
            <a:off x="4690069" y="4603097"/>
            <a:ext cx="1769438" cy="962533"/>
            <a:chOff x="2842705" y="3439145"/>
            <a:chExt cx="1769689" cy="962669"/>
          </a:xfrm>
        </p:grpSpPr>
        <p:sp>
          <p:nvSpPr>
            <p:cNvPr id="64" name="Left Brace 63"/>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65" name="TextBox 64"/>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FD3</a:t>
              </a:r>
            </a:p>
          </p:txBody>
        </p:sp>
      </p:grpSp>
      <p:grpSp>
        <p:nvGrpSpPr>
          <p:cNvPr id="106" name="Group 105"/>
          <p:cNvGrpSpPr/>
          <p:nvPr/>
        </p:nvGrpSpPr>
        <p:grpSpPr>
          <a:xfrm>
            <a:off x="6590214" y="2651500"/>
            <a:ext cx="834974" cy="1222699"/>
            <a:chOff x="6590283" y="1703939"/>
            <a:chExt cx="835092" cy="1222873"/>
          </a:xfrm>
        </p:grpSpPr>
        <p:sp>
          <p:nvSpPr>
            <p:cNvPr id="72" name="Rectangle 71"/>
            <p:cNvSpPr/>
            <p:nvPr/>
          </p:nvSpPr>
          <p:spPr>
            <a:xfrm>
              <a:off x="6590283" y="1703939"/>
              <a:ext cx="835092" cy="12228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3" name="Rectangle 72"/>
            <p:cNvSpPr>
              <a:spLocks noChangeAspect="1"/>
            </p:cNvSpPr>
            <p:nvPr/>
          </p:nvSpPr>
          <p:spPr>
            <a:xfrm>
              <a:off x="6623333" y="212336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Rectangle 73"/>
            <p:cNvSpPr/>
            <p:nvPr/>
          </p:nvSpPr>
          <p:spPr>
            <a:xfrm>
              <a:off x="7030956" y="212703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5" name="Rectangle 74"/>
            <p:cNvSpPr>
              <a:spLocks noChangeAspect="1"/>
            </p:cNvSpPr>
            <p:nvPr/>
          </p:nvSpPr>
          <p:spPr>
            <a:xfrm>
              <a:off x="6621496" y="251813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6" name="Rectangle 75"/>
            <p:cNvSpPr/>
            <p:nvPr/>
          </p:nvSpPr>
          <p:spPr>
            <a:xfrm>
              <a:off x="7029119" y="252181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5" name="Group 104"/>
          <p:cNvGrpSpPr/>
          <p:nvPr/>
        </p:nvGrpSpPr>
        <p:grpSpPr>
          <a:xfrm>
            <a:off x="7546710" y="2651499"/>
            <a:ext cx="834974" cy="1222699"/>
            <a:chOff x="7546915" y="1703938"/>
            <a:chExt cx="835092" cy="1222873"/>
          </a:xfrm>
        </p:grpSpPr>
        <p:sp>
          <p:nvSpPr>
            <p:cNvPr id="79" name="Rectangle 78"/>
            <p:cNvSpPr/>
            <p:nvPr/>
          </p:nvSpPr>
          <p:spPr>
            <a:xfrm>
              <a:off x="7546915" y="1703938"/>
              <a:ext cx="835092" cy="12228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0" name="Rectangle 79"/>
            <p:cNvSpPr>
              <a:spLocks noChangeAspect="1"/>
            </p:cNvSpPr>
            <p:nvPr/>
          </p:nvSpPr>
          <p:spPr>
            <a:xfrm>
              <a:off x="7579965" y="212336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Rectangle 80"/>
            <p:cNvSpPr/>
            <p:nvPr/>
          </p:nvSpPr>
          <p:spPr>
            <a:xfrm>
              <a:off x="7987588" y="212703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2" name="Rectangle 81"/>
            <p:cNvSpPr>
              <a:spLocks noChangeAspect="1"/>
            </p:cNvSpPr>
            <p:nvPr/>
          </p:nvSpPr>
          <p:spPr>
            <a:xfrm>
              <a:off x="7578128" y="251813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Rectangle 82"/>
            <p:cNvSpPr/>
            <p:nvPr/>
          </p:nvSpPr>
          <p:spPr>
            <a:xfrm>
              <a:off x="7985751" y="252180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85" name="Group 84"/>
          <p:cNvGrpSpPr/>
          <p:nvPr/>
        </p:nvGrpSpPr>
        <p:grpSpPr>
          <a:xfrm>
            <a:off x="6604900" y="4601259"/>
            <a:ext cx="1769438" cy="962533"/>
            <a:chOff x="2842705" y="3439145"/>
            <a:chExt cx="1769689" cy="962669"/>
          </a:xfrm>
        </p:grpSpPr>
        <p:sp>
          <p:nvSpPr>
            <p:cNvPr id="86" name="Left Brace 85"/>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87" name="TextBox 86"/>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FD4</a:t>
              </a:r>
            </a:p>
          </p:txBody>
        </p:sp>
      </p:grpSp>
      <p:sp>
        <p:nvSpPr>
          <p:cNvPr id="89" name="Rectangle 88"/>
          <p:cNvSpPr/>
          <p:nvPr/>
        </p:nvSpPr>
        <p:spPr>
          <a:xfrm>
            <a:off x="8483012" y="2649663"/>
            <a:ext cx="834974" cy="122269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0" name="Rectangle 89"/>
          <p:cNvSpPr>
            <a:spLocks noChangeAspect="1"/>
          </p:cNvSpPr>
          <p:nvPr/>
        </p:nvSpPr>
        <p:spPr>
          <a:xfrm>
            <a:off x="8516057" y="3069030"/>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1" name="Rectangle 90"/>
          <p:cNvSpPr/>
          <p:nvPr/>
        </p:nvSpPr>
        <p:spPr>
          <a:xfrm>
            <a:off x="8923623" y="3072700"/>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2" name="Rectangle 91"/>
          <p:cNvSpPr>
            <a:spLocks noChangeAspect="1"/>
          </p:cNvSpPr>
          <p:nvPr/>
        </p:nvSpPr>
        <p:spPr>
          <a:xfrm>
            <a:off x="8514221" y="3463747"/>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3" name="Rectangle 92"/>
          <p:cNvSpPr/>
          <p:nvPr/>
        </p:nvSpPr>
        <p:spPr>
          <a:xfrm>
            <a:off x="8921786" y="3467417"/>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9439508" y="2649662"/>
            <a:ext cx="834974" cy="122269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7" name="Rectangle 96"/>
          <p:cNvSpPr>
            <a:spLocks noChangeAspect="1"/>
          </p:cNvSpPr>
          <p:nvPr/>
        </p:nvSpPr>
        <p:spPr>
          <a:xfrm>
            <a:off x="9472554" y="3069029"/>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9880119" y="3072699"/>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9" name="Rectangle 98"/>
          <p:cNvSpPr>
            <a:spLocks noChangeAspect="1"/>
          </p:cNvSpPr>
          <p:nvPr/>
        </p:nvSpPr>
        <p:spPr>
          <a:xfrm>
            <a:off x="9470717" y="3463746"/>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0" name="Rectangle 99"/>
          <p:cNvSpPr/>
          <p:nvPr/>
        </p:nvSpPr>
        <p:spPr>
          <a:xfrm>
            <a:off x="9878282" y="3467416"/>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2" name="Group 101"/>
          <p:cNvGrpSpPr/>
          <p:nvPr/>
        </p:nvGrpSpPr>
        <p:grpSpPr>
          <a:xfrm>
            <a:off x="8497698" y="4599422"/>
            <a:ext cx="1769438" cy="962533"/>
            <a:chOff x="2842705" y="3439145"/>
            <a:chExt cx="1769689" cy="962669"/>
          </a:xfrm>
        </p:grpSpPr>
        <p:sp>
          <p:nvSpPr>
            <p:cNvPr id="103" name="Left Brace 102"/>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4" name="TextBox 103"/>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FD5</a:t>
              </a:r>
            </a:p>
          </p:txBody>
        </p:sp>
      </p:grpSp>
      <p:sp>
        <p:nvSpPr>
          <p:cNvPr id="109" name="Title 108"/>
          <p:cNvSpPr>
            <a:spLocks noGrp="1"/>
          </p:cNvSpPr>
          <p:nvPr>
            <p:ph type="title"/>
          </p:nvPr>
        </p:nvSpPr>
        <p:spPr>
          <a:xfrm>
            <a:off x="771196" y="124975"/>
            <a:ext cx="10514108" cy="1325375"/>
          </a:xfrm>
        </p:spPr>
        <p:txBody>
          <a:bodyPr/>
          <a:lstStyle/>
          <a:p>
            <a:r>
              <a:rPr lang="en-US" sz="3921" dirty="0">
                <a:solidFill>
                  <a:schemeClr val="bg1"/>
                </a:solidFill>
              </a:rPr>
              <a:t>Choosing the # of Upgrade Domains you need</a:t>
            </a:r>
          </a:p>
        </p:txBody>
      </p:sp>
      <p:sp>
        <p:nvSpPr>
          <p:cNvPr id="112" name="Rectangle 111"/>
          <p:cNvSpPr/>
          <p:nvPr/>
        </p:nvSpPr>
        <p:spPr>
          <a:xfrm>
            <a:off x="551984" y="1181039"/>
            <a:ext cx="10045606" cy="1477328"/>
          </a:xfrm>
          <a:prstGeom prst="rect">
            <a:avLst/>
          </a:prstGeom>
        </p:spPr>
        <p:txBody>
          <a:bodyPr wrap="square">
            <a:spAutoFit/>
          </a:bodyPr>
          <a:lstStyle/>
          <a:p>
            <a:pPr marL="285750" indent="-285750">
              <a:buFont typeface="Wingdings" panose="05000000000000000000" pitchFamily="2" charset="2"/>
              <a:buChar char="§"/>
            </a:pPr>
            <a:r>
              <a:rPr lang="en-US" dirty="0">
                <a:solidFill>
                  <a:schemeClr val="bg1"/>
                </a:solidFill>
              </a:rPr>
              <a:t>Number of Upgrade Domains determines the headroom needed in case of planned failures/downtimes.</a:t>
            </a:r>
          </a:p>
          <a:p>
            <a:pPr marL="285750" indent="-285750">
              <a:buFont typeface="Wingdings" panose="05000000000000000000" pitchFamily="2" charset="2"/>
              <a:buChar char="§"/>
            </a:pPr>
            <a:r>
              <a:rPr lang="en-US" dirty="0">
                <a:solidFill>
                  <a:schemeClr val="bg1"/>
                </a:solidFill>
              </a:rPr>
              <a:t>Examples could be a service fabric upgrade going on, and a UD is down. You have to have room to place additional replicas if need be.</a:t>
            </a:r>
          </a:p>
          <a:p>
            <a:endParaRPr lang="en-US" dirty="0">
              <a:solidFill>
                <a:schemeClr val="bg1"/>
              </a:solidFill>
            </a:endParaRPr>
          </a:p>
        </p:txBody>
      </p:sp>
      <p:sp>
        <p:nvSpPr>
          <p:cNvPr id="115" name="Rectangle 114"/>
          <p:cNvSpPr>
            <a:spLocks noChangeAspect="1"/>
          </p:cNvSpPr>
          <p:nvPr/>
        </p:nvSpPr>
        <p:spPr>
          <a:xfrm>
            <a:off x="10900301" y="4547972"/>
            <a:ext cx="613077" cy="54062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Replica</a:t>
            </a:r>
            <a:endParaRPr lang="en-US" dirty="0">
              <a:solidFill>
                <a:schemeClr val="bg1"/>
              </a:solidFill>
            </a:endParaRPr>
          </a:p>
        </p:txBody>
      </p:sp>
      <p:grpSp>
        <p:nvGrpSpPr>
          <p:cNvPr id="6" name="Group 5"/>
          <p:cNvGrpSpPr/>
          <p:nvPr/>
        </p:nvGrpSpPr>
        <p:grpSpPr>
          <a:xfrm>
            <a:off x="914345" y="4051615"/>
            <a:ext cx="1698571" cy="503037"/>
            <a:chOff x="847179" y="4051704"/>
            <a:chExt cx="840058" cy="503108"/>
          </a:xfrm>
        </p:grpSpPr>
        <p:grpSp>
          <p:nvGrpSpPr>
            <p:cNvPr id="5" name="Group 4"/>
            <p:cNvGrpSpPr/>
            <p:nvPr/>
          </p:nvGrpSpPr>
          <p:grpSpPr>
            <a:xfrm>
              <a:off x="847179" y="4053542"/>
              <a:ext cx="374221" cy="501270"/>
              <a:chOff x="847179" y="4053542"/>
              <a:chExt cx="374221" cy="501270"/>
            </a:xfrm>
          </p:grpSpPr>
          <p:sp>
            <p:nvSpPr>
              <p:cNvPr id="3" name="Left Brace 2"/>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4" name="TextBox 3"/>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UD1</a:t>
                </a:r>
              </a:p>
            </p:txBody>
          </p:sp>
        </p:grpSp>
        <p:grpSp>
          <p:nvGrpSpPr>
            <p:cNvPr id="84" name="Group 83"/>
            <p:cNvGrpSpPr/>
            <p:nvPr/>
          </p:nvGrpSpPr>
          <p:grpSpPr>
            <a:xfrm>
              <a:off x="1313016" y="4051704"/>
              <a:ext cx="374221" cy="489006"/>
              <a:chOff x="896211" y="4053542"/>
              <a:chExt cx="374221" cy="489006"/>
            </a:xfrm>
          </p:grpSpPr>
          <p:sp>
            <p:nvSpPr>
              <p:cNvPr id="88" name="Left Brace 87"/>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94" name="TextBox 93"/>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UD2</a:t>
                </a:r>
              </a:p>
            </p:txBody>
          </p:sp>
        </p:grpSp>
      </p:grpSp>
      <p:grpSp>
        <p:nvGrpSpPr>
          <p:cNvPr id="117" name="Group 116"/>
          <p:cNvGrpSpPr/>
          <p:nvPr/>
        </p:nvGrpSpPr>
        <p:grpSpPr>
          <a:xfrm>
            <a:off x="2829171" y="4071809"/>
            <a:ext cx="1698571" cy="503037"/>
            <a:chOff x="847179" y="4051704"/>
            <a:chExt cx="840058" cy="503108"/>
          </a:xfrm>
        </p:grpSpPr>
        <p:grpSp>
          <p:nvGrpSpPr>
            <p:cNvPr id="118" name="Group 117"/>
            <p:cNvGrpSpPr/>
            <p:nvPr/>
          </p:nvGrpSpPr>
          <p:grpSpPr>
            <a:xfrm>
              <a:off x="847179" y="4053542"/>
              <a:ext cx="374221" cy="501270"/>
              <a:chOff x="847179" y="4053542"/>
              <a:chExt cx="374221" cy="501270"/>
            </a:xfrm>
          </p:grpSpPr>
          <p:sp>
            <p:nvSpPr>
              <p:cNvPr id="122" name="Left Brace 121"/>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23" name="TextBox 122"/>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UD3</a:t>
                </a:r>
              </a:p>
            </p:txBody>
          </p:sp>
        </p:grpSp>
        <p:grpSp>
          <p:nvGrpSpPr>
            <p:cNvPr id="119" name="Group 118"/>
            <p:cNvGrpSpPr/>
            <p:nvPr/>
          </p:nvGrpSpPr>
          <p:grpSpPr>
            <a:xfrm>
              <a:off x="1313016" y="4051704"/>
              <a:ext cx="374221" cy="489006"/>
              <a:chOff x="896211" y="4053542"/>
              <a:chExt cx="374221" cy="489006"/>
            </a:xfrm>
          </p:grpSpPr>
          <p:sp>
            <p:nvSpPr>
              <p:cNvPr id="120" name="Left Brace 119"/>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21" name="TextBox 120"/>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UD4</a:t>
                </a:r>
              </a:p>
            </p:txBody>
          </p:sp>
        </p:grpSp>
      </p:grpSp>
      <p:grpSp>
        <p:nvGrpSpPr>
          <p:cNvPr id="124" name="Group 123"/>
          <p:cNvGrpSpPr/>
          <p:nvPr/>
        </p:nvGrpSpPr>
        <p:grpSpPr>
          <a:xfrm>
            <a:off x="4721969" y="4080987"/>
            <a:ext cx="1698571" cy="503037"/>
            <a:chOff x="847179" y="4051704"/>
            <a:chExt cx="840058" cy="503108"/>
          </a:xfrm>
        </p:grpSpPr>
        <p:grpSp>
          <p:nvGrpSpPr>
            <p:cNvPr id="125" name="Group 124"/>
            <p:cNvGrpSpPr/>
            <p:nvPr/>
          </p:nvGrpSpPr>
          <p:grpSpPr>
            <a:xfrm>
              <a:off x="847179" y="4053542"/>
              <a:ext cx="374221" cy="501270"/>
              <a:chOff x="847179" y="4053542"/>
              <a:chExt cx="374221" cy="501270"/>
            </a:xfrm>
          </p:grpSpPr>
          <p:sp>
            <p:nvSpPr>
              <p:cNvPr id="129" name="Left Brace 128"/>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30" name="TextBox 129"/>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UD5</a:t>
                </a:r>
              </a:p>
            </p:txBody>
          </p:sp>
        </p:grpSp>
        <p:grpSp>
          <p:nvGrpSpPr>
            <p:cNvPr id="126" name="Group 125"/>
            <p:cNvGrpSpPr/>
            <p:nvPr/>
          </p:nvGrpSpPr>
          <p:grpSpPr>
            <a:xfrm>
              <a:off x="1313016" y="4051704"/>
              <a:ext cx="374221" cy="489006"/>
              <a:chOff x="896211" y="4053542"/>
              <a:chExt cx="374221" cy="489006"/>
            </a:xfrm>
          </p:grpSpPr>
          <p:sp>
            <p:nvSpPr>
              <p:cNvPr id="127" name="Left Brace 126"/>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28" name="TextBox 127"/>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UD6</a:t>
                </a:r>
              </a:p>
            </p:txBody>
          </p:sp>
        </p:grpSp>
      </p:grpSp>
      <p:grpSp>
        <p:nvGrpSpPr>
          <p:cNvPr id="131" name="Group 130"/>
          <p:cNvGrpSpPr/>
          <p:nvPr/>
        </p:nvGrpSpPr>
        <p:grpSpPr>
          <a:xfrm>
            <a:off x="6658828" y="4101180"/>
            <a:ext cx="1698571" cy="503037"/>
            <a:chOff x="847179" y="4051704"/>
            <a:chExt cx="840058" cy="503108"/>
          </a:xfrm>
        </p:grpSpPr>
        <p:grpSp>
          <p:nvGrpSpPr>
            <p:cNvPr id="132" name="Group 131"/>
            <p:cNvGrpSpPr/>
            <p:nvPr/>
          </p:nvGrpSpPr>
          <p:grpSpPr>
            <a:xfrm>
              <a:off x="847179" y="4053542"/>
              <a:ext cx="374221" cy="501270"/>
              <a:chOff x="847179" y="4053542"/>
              <a:chExt cx="374221" cy="501270"/>
            </a:xfrm>
          </p:grpSpPr>
          <p:sp>
            <p:nvSpPr>
              <p:cNvPr id="136" name="Left Brace 135"/>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37" name="TextBox 136"/>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UD7</a:t>
                </a:r>
              </a:p>
            </p:txBody>
          </p:sp>
        </p:grpSp>
        <p:grpSp>
          <p:nvGrpSpPr>
            <p:cNvPr id="133" name="Group 132"/>
            <p:cNvGrpSpPr/>
            <p:nvPr/>
          </p:nvGrpSpPr>
          <p:grpSpPr>
            <a:xfrm>
              <a:off x="1313016" y="4051704"/>
              <a:ext cx="374221" cy="489006"/>
              <a:chOff x="896211" y="4053542"/>
              <a:chExt cx="374221" cy="489006"/>
            </a:xfrm>
          </p:grpSpPr>
          <p:sp>
            <p:nvSpPr>
              <p:cNvPr id="134" name="Left Brace 133"/>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35" name="TextBox 134"/>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UD8</a:t>
                </a:r>
              </a:p>
            </p:txBody>
          </p:sp>
        </p:grpSp>
      </p:grpSp>
      <p:grpSp>
        <p:nvGrpSpPr>
          <p:cNvPr id="138" name="Group 137"/>
          <p:cNvGrpSpPr/>
          <p:nvPr/>
        </p:nvGrpSpPr>
        <p:grpSpPr>
          <a:xfrm>
            <a:off x="8529594" y="4110358"/>
            <a:ext cx="1698571" cy="503037"/>
            <a:chOff x="847179" y="4051704"/>
            <a:chExt cx="840058" cy="503108"/>
          </a:xfrm>
        </p:grpSpPr>
        <p:grpSp>
          <p:nvGrpSpPr>
            <p:cNvPr id="139" name="Group 138"/>
            <p:cNvGrpSpPr/>
            <p:nvPr/>
          </p:nvGrpSpPr>
          <p:grpSpPr>
            <a:xfrm>
              <a:off x="847179" y="4053542"/>
              <a:ext cx="374221" cy="501270"/>
              <a:chOff x="847179" y="4053542"/>
              <a:chExt cx="374221" cy="501270"/>
            </a:xfrm>
          </p:grpSpPr>
          <p:sp>
            <p:nvSpPr>
              <p:cNvPr id="143" name="Left Brace 142"/>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44" name="TextBox 143"/>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UD9</a:t>
                </a:r>
              </a:p>
            </p:txBody>
          </p:sp>
        </p:grpSp>
        <p:grpSp>
          <p:nvGrpSpPr>
            <p:cNvPr id="140" name="Group 139"/>
            <p:cNvGrpSpPr/>
            <p:nvPr/>
          </p:nvGrpSpPr>
          <p:grpSpPr>
            <a:xfrm>
              <a:off x="1313016" y="4051704"/>
              <a:ext cx="374221" cy="489006"/>
              <a:chOff x="896211" y="4053542"/>
              <a:chExt cx="374221" cy="489006"/>
            </a:xfrm>
          </p:grpSpPr>
          <p:sp>
            <p:nvSpPr>
              <p:cNvPr id="141" name="Left Brace 140"/>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42" name="TextBox 141"/>
              <p:cNvSpPr txBox="1"/>
              <p:nvPr/>
            </p:nvSpPr>
            <p:spPr>
              <a:xfrm>
                <a:off x="951082" y="4230475"/>
                <a:ext cx="319350" cy="312073"/>
              </a:xfrm>
              <a:prstGeom prst="rect">
                <a:avLst/>
              </a:prstGeom>
              <a:noFill/>
              <a:ln>
                <a:solidFill>
                  <a:schemeClr val="bg1"/>
                </a:solidFill>
              </a:ln>
            </p:spPr>
            <p:txBody>
              <a:bodyPr wrap="square" rtlCol="0">
                <a:spAutoFit/>
              </a:bodyPr>
              <a:lstStyle/>
              <a:p>
                <a:r>
                  <a:rPr lang="en-US" sz="1400" dirty="0">
                    <a:solidFill>
                      <a:schemeClr val="bg1"/>
                    </a:solidFill>
                  </a:rPr>
                  <a:t>UD10</a:t>
                </a:r>
              </a:p>
            </p:txBody>
          </p:sp>
        </p:grpSp>
      </p:grpSp>
      <p:sp>
        <p:nvSpPr>
          <p:cNvPr id="145" name="TextBox 144"/>
          <p:cNvSpPr txBox="1"/>
          <p:nvPr/>
        </p:nvSpPr>
        <p:spPr>
          <a:xfrm>
            <a:off x="8477444" y="3813101"/>
            <a:ext cx="877554" cy="261610"/>
          </a:xfrm>
          <a:prstGeom prst="rect">
            <a:avLst/>
          </a:prstGeom>
          <a:noFill/>
        </p:spPr>
        <p:txBody>
          <a:bodyPr wrap="square" rtlCol="0">
            <a:spAutoFit/>
          </a:bodyPr>
          <a:lstStyle/>
          <a:p>
            <a:r>
              <a:rPr lang="en-US" sz="1100" dirty="0">
                <a:solidFill>
                  <a:schemeClr val="bg1"/>
                </a:solidFill>
              </a:rPr>
              <a:t>SF upgrade</a:t>
            </a:r>
          </a:p>
        </p:txBody>
      </p:sp>
    </p:spTree>
    <p:extLst>
      <p:ext uri="{BB962C8B-B14F-4D97-AF65-F5344CB8AC3E}">
        <p14:creationId xmlns:p14="http://schemas.microsoft.com/office/powerpoint/2010/main" val="391841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2.59259E-6 L -0.62526 -0.05324 " pathEditMode="relative" rAng="0" ptsTypes="AA">
                                      <p:cBhvr>
                                        <p:cTn id="6" dur="750" fill="hold"/>
                                        <p:tgtEl>
                                          <p:spTgt spid="90"/>
                                        </p:tgtEl>
                                        <p:attrNameLst>
                                          <p:attrName>ppt_x</p:attrName>
                                          <p:attrName>ppt_y</p:attrName>
                                        </p:attrNameLst>
                                      </p:cBhvr>
                                      <p:rCtr x="-31263" y="-266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182 -0.00162 L -0.54752 -0.11435 " pathEditMode="relative" rAng="0" ptsTypes="AA">
                                      <p:cBhvr>
                                        <p:cTn id="10" dur="750" fill="hold"/>
                                        <p:tgtEl>
                                          <p:spTgt spid="92"/>
                                        </p:tgtEl>
                                        <p:attrNameLst>
                                          <p:attrName>ppt_x</p:attrName>
                                          <p:attrName>ppt_y</p:attrName>
                                        </p:attrNameLst>
                                      </p:cBhvr>
                                      <p:rCtr x="-27292" y="-564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73 0.00324 L -0.50235 -0.05718 " pathEditMode="relative" rAng="0" ptsTypes="AA">
                                      <p:cBhvr>
                                        <p:cTn id="14" dur="750" fill="hold"/>
                                        <p:tgtEl>
                                          <p:spTgt spid="91"/>
                                        </p:tgtEl>
                                        <p:attrNameLst>
                                          <p:attrName>ppt_x</p:attrName>
                                          <p:attrName>ppt_y</p:attrName>
                                        </p:attrNameLst>
                                      </p:cBhvr>
                                      <p:rCtr x="-25260" y="-3032"/>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0.00183 -0.00162 L -0.39115 -0.11481 " pathEditMode="relative" rAng="0" ptsTypes="AA">
                                      <p:cBhvr>
                                        <p:cTn id="18" dur="750" fill="hold"/>
                                        <p:tgtEl>
                                          <p:spTgt spid="93"/>
                                        </p:tgtEl>
                                        <p:attrNameLst>
                                          <p:attrName>ppt_x</p:attrName>
                                          <p:attrName>ppt_y</p:attrName>
                                        </p:attrNameLst>
                                      </p:cBhvr>
                                      <p:rCtr x="-19466" y="-5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49398" y="3610615"/>
            <a:ext cx="834974" cy="1222699"/>
            <a:chOff x="2842705" y="1706829"/>
            <a:chExt cx="835092" cy="1222873"/>
          </a:xfrm>
        </p:grpSpPr>
        <p:sp>
          <p:nvSpPr>
            <p:cNvPr id="2" name="Rectangle 1"/>
            <p:cNvSpPr/>
            <p:nvPr/>
          </p:nvSpPr>
          <p:spPr>
            <a:xfrm>
              <a:off x="2842705" y="1706829"/>
              <a:ext cx="835092" cy="122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p:cNvSpPr>
              <a:spLocks noChangeAspect="1"/>
            </p:cNvSpPr>
            <p:nvPr/>
          </p:nvSpPr>
          <p:spPr>
            <a:xfrm>
              <a:off x="2875755" y="212625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3283378" y="212992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p:cNvSpPr>
              <a:spLocks noChangeAspect="1"/>
            </p:cNvSpPr>
            <p:nvPr/>
          </p:nvSpPr>
          <p:spPr>
            <a:xfrm>
              <a:off x="2873918" y="252102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281541" y="252470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7" name="Group 16"/>
          <p:cNvGrpSpPr/>
          <p:nvPr/>
        </p:nvGrpSpPr>
        <p:grpSpPr>
          <a:xfrm>
            <a:off x="1805894" y="3612722"/>
            <a:ext cx="834974" cy="1222699"/>
            <a:chOff x="2842705" y="1706829"/>
            <a:chExt cx="835092" cy="1222873"/>
          </a:xfrm>
        </p:grpSpPr>
        <p:sp>
          <p:nvSpPr>
            <p:cNvPr id="18" name="Rectangle 17"/>
            <p:cNvSpPr/>
            <p:nvPr/>
          </p:nvSpPr>
          <p:spPr>
            <a:xfrm>
              <a:off x="2842705" y="1706829"/>
              <a:ext cx="835092" cy="122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p:cNvSpPr>
              <a:spLocks noChangeAspect="1"/>
            </p:cNvSpPr>
            <p:nvPr/>
          </p:nvSpPr>
          <p:spPr>
            <a:xfrm>
              <a:off x="2875755" y="212625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283378" y="212992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ectangle 20"/>
            <p:cNvSpPr>
              <a:spLocks noChangeAspect="1"/>
            </p:cNvSpPr>
            <p:nvPr/>
          </p:nvSpPr>
          <p:spPr>
            <a:xfrm>
              <a:off x="2873918" y="252102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3281541" y="252470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68" name="Group 67"/>
          <p:cNvGrpSpPr/>
          <p:nvPr/>
        </p:nvGrpSpPr>
        <p:grpSpPr>
          <a:xfrm>
            <a:off x="2762390" y="3590689"/>
            <a:ext cx="834974" cy="1222699"/>
            <a:chOff x="4755969" y="1706828"/>
            <a:chExt cx="835092" cy="1222873"/>
          </a:xfrm>
        </p:grpSpPr>
        <p:sp>
          <p:nvSpPr>
            <p:cNvPr id="26" name="Rectangle 25"/>
            <p:cNvSpPr/>
            <p:nvPr/>
          </p:nvSpPr>
          <p:spPr>
            <a:xfrm>
              <a:off x="4755969" y="1706828"/>
              <a:ext cx="835092" cy="12228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Rectangle 26"/>
            <p:cNvSpPr>
              <a:spLocks noChangeAspect="1"/>
            </p:cNvSpPr>
            <p:nvPr/>
          </p:nvSpPr>
          <p:spPr>
            <a:xfrm>
              <a:off x="4789019" y="212625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p:cNvSpPr/>
            <p:nvPr/>
          </p:nvSpPr>
          <p:spPr>
            <a:xfrm>
              <a:off x="5196642" y="212992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Rectangle 28"/>
            <p:cNvSpPr>
              <a:spLocks noChangeAspect="1"/>
            </p:cNvSpPr>
            <p:nvPr/>
          </p:nvSpPr>
          <p:spPr>
            <a:xfrm>
              <a:off x="4787182" y="252102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p:cNvSpPr/>
            <p:nvPr/>
          </p:nvSpPr>
          <p:spPr>
            <a:xfrm>
              <a:off x="5194805" y="252469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67" name="Group 66"/>
          <p:cNvGrpSpPr/>
          <p:nvPr/>
        </p:nvGrpSpPr>
        <p:grpSpPr>
          <a:xfrm>
            <a:off x="3718887" y="3590689"/>
            <a:ext cx="834974" cy="1222699"/>
            <a:chOff x="5712601" y="1706828"/>
            <a:chExt cx="835092" cy="1222873"/>
          </a:xfrm>
        </p:grpSpPr>
        <p:sp>
          <p:nvSpPr>
            <p:cNvPr id="34" name="Rectangle 33"/>
            <p:cNvSpPr/>
            <p:nvPr/>
          </p:nvSpPr>
          <p:spPr>
            <a:xfrm>
              <a:off x="5712601" y="1706828"/>
              <a:ext cx="835092" cy="12228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34"/>
            <p:cNvSpPr>
              <a:spLocks noChangeAspect="1"/>
            </p:cNvSpPr>
            <p:nvPr/>
          </p:nvSpPr>
          <p:spPr>
            <a:xfrm>
              <a:off x="5745651" y="212625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ctangle 35"/>
            <p:cNvSpPr/>
            <p:nvPr/>
          </p:nvSpPr>
          <p:spPr>
            <a:xfrm>
              <a:off x="6153274" y="212992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ectangle 36"/>
            <p:cNvSpPr>
              <a:spLocks noChangeAspect="1"/>
            </p:cNvSpPr>
            <p:nvPr/>
          </p:nvSpPr>
          <p:spPr>
            <a:xfrm>
              <a:off x="5743814" y="252102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ectangle 37"/>
            <p:cNvSpPr/>
            <p:nvPr/>
          </p:nvSpPr>
          <p:spPr>
            <a:xfrm>
              <a:off x="6151437" y="252469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70" name="Group 69"/>
          <p:cNvGrpSpPr/>
          <p:nvPr/>
        </p:nvGrpSpPr>
        <p:grpSpPr>
          <a:xfrm>
            <a:off x="4675383" y="3589639"/>
            <a:ext cx="834974" cy="1222699"/>
            <a:chOff x="6669233" y="1705777"/>
            <a:chExt cx="835092" cy="1222873"/>
          </a:xfrm>
        </p:grpSpPr>
        <p:sp>
          <p:nvSpPr>
            <p:cNvPr id="42" name="Rectangle 41"/>
            <p:cNvSpPr/>
            <p:nvPr/>
          </p:nvSpPr>
          <p:spPr>
            <a:xfrm>
              <a:off x="6669233" y="1705777"/>
              <a:ext cx="835092" cy="12228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3" name="Rectangle 42"/>
            <p:cNvSpPr>
              <a:spLocks noChangeAspect="1"/>
            </p:cNvSpPr>
            <p:nvPr/>
          </p:nvSpPr>
          <p:spPr>
            <a:xfrm>
              <a:off x="6702283" y="2125204"/>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 name="Rectangle 43"/>
            <p:cNvSpPr/>
            <p:nvPr/>
          </p:nvSpPr>
          <p:spPr>
            <a:xfrm>
              <a:off x="7109906" y="212887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5" name="Rectangle 44"/>
            <p:cNvSpPr>
              <a:spLocks noChangeAspect="1"/>
            </p:cNvSpPr>
            <p:nvPr/>
          </p:nvSpPr>
          <p:spPr>
            <a:xfrm>
              <a:off x="6700446" y="251997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6" name="Rectangle 45"/>
            <p:cNvSpPr/>
            <p:nvPr/>
          </p:nvSpPr>
          <p:spPr>
            <a:xfrm>
              <a:off x="7108069" y="252364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69" name="Group 68"/>
          <p:cNvGrpSpPr/>
          <p:nvPr/>
        </p:nvGrpSpPr>
        <p:grpSpPr>
          <a:xfrm>
            <a:off x="5631879" y="3589638"/>
            <a:ext cx="834974" cy="1222699"/>
            <a:chOff x="7625865" y="1705776"/>
            <a:chExt cx="835092" cy="1222873"/>
          </a:xfrm>
        </p:grpSpPr>
        <p:sp>
          <p:nvSpPr>
            <p:cNvPr id="50" name="Rectangle 49"/>
            <p:cNvSpPr/>
            <p:nvPr/>
          </p:nvSpPr>
          <p:spPr>
            <a:xfrm>
              <a:off x="7625865" y="1705776"/>
              <a:ext cx="835092" cy="12228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ectangle 50"/>
            <p:cNvSpPr>
              <a:spLocks noChangeAspect="1"/>
            </p:cNvSpPr>
            <p:nvPr/>
          </p:nvSpPr>
          <p:spPr>
            <a:xfrm>
              <a:off x="7658915" y="2125203"/>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p:cNvSpPr/>
            <p:nvPr/>
          </p:nvSpPr>
          <p:spPr>
            <a:xfrm>
              <a:off x="8066538" y="2128874"/>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3" name="Rectangle 52"/>
            <p:cNvSpPr>
              <a:spLocks noChangeAspect="1"/>
            </p:cNvSpPr>
            <p:nvPr/>
          </p:nvSpPr>
          <p:spPr>
            <a:xfrm>
              <a:off x="7657078" y="251997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ectangle 53"/>
            <p:cNvSpPr/>
            <p:nvPr/>
          </p:nvSpPr>
          <p:spPr>
            <a:xfrm>
              <a:off x="8064701" y="252364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9" name="Group 58"/>
          <p:cNvGrpSpPr/>
          <p:nvPr/>
        </p:nvGrpSpPr>
        <p:grpSpPr>
          <a:xfrm>
            <a:off x="849398" y="5510025"/>
            <a:ext cx="1769438" cy="962533"/>
            <a:chOff x="2842705" y="3439145"/>
            <a:chExt cx="1769689" cy="962669"/>
          </a:xfrm>
        </p:grpSpPr>
        <p:sp>
          <p:nvSpPr>
            <p:cNvPr id="57" name="Left Brace 56"/>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8" name="TextBox 57"/>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FD1</a:t>
              </a:r>
            </a:p>
          </p:txBody>
        </p:sp>
      </p:grpSp>
      <p:grpSp>
        <p:nvGrpSpPr>
          <p:cNvPr id="60" name="Group 59"/>
          <p:cNvGrpSpPr/>
          <p:nvPr/>
        </p:nvGrpSpPr>
        <p:grpSpPr>
          <a:xfrm>
            <a:off x="2764224" y="5530218"/>
            <a:ext cx="1769438" cy="962533"/>
            <a:chOff x="2842705" y="3439145"/>
            <a:chExt cx="1769689" cy="962669"/>
          </a:xfrm>
        </p:grpSpPr>
        <p:sp>
          <p:nvSpPr>
            <p:cNvPr id="61" name="Left Brace 60"/>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62" name="TextBox 61"/>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FD2</a:t>
              </a:r>
            </a:p>
          </p:txBody>
        </p:sp>
      </p:grpSp>
      <p:grpSp>
        <p:nvGrpSpPr>
          <p:cNvPr id="63" name="Group 62"/>
          <p:cNvGrpSpPr/>
          <p:nvPr/>
        </p:nvGrpSpPr>
        <p:grpSpPr>
          <a:xfrm>
            <a:off x="4690069" y="5539397"/>
            <a:ext cx="1769438" cy="962533"/>
            <a:chOff x="2842705" y="3439145"/>
            <a:chExt cx="1769689" cy="962669"/>
          </a:xfrm>
        </p:grpSpPr>
        <p:sp>
          <p:nvSpPr>
            <p:cNvPr id="64" name="Left Brace 63"/>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65" name="TextBox 64"/>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FD3</a:t>
              </a:r>
            </a:p>
          </p:txBody>
        </p:sp>
      </p:grpSp>
      <p:grpSp>
        <p:nvGrpSpPr>
          <p:cNvPr id="106" name="Group 105"/>
          <p:cNvGrpSpPr/>
          <p:nvPr/>
        </p:nvGrpSpPr>
        <p:grpSpPr>
          <a:xfrm>
            <a:off x="6590214" y="3587800"/>
            <a:ext cx="834974" cy="1222699"/>
            <a:chOff x="6590283" y="1703939"/>
            <a:chExt cx="835092" cy="1222873"/>
          </a:xfrm>
        </p:grpSpPr>
        <p:sp>
          <p:nvSpPr>
            <p:cNvPr id="72" name="Rectangle 71"/>
            <p:cNvSpPr/>
            <p:nvPr/>
          </p:nvSpPr>
          <p:spPr>
            <a:xfrm>
              <a:off x="6590283" y="1703939"/>
              <a:ext cx="835092" cy="12228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3" name="Rectangle 72"/>
            <p:cNvSpPr>
              <a:spLocks noChangeAspect="1"/>
            </p:cNvSpPr>
            <p:nvPr/>
          </p:nvSpPr>
          <p:spPr>
            <a:xfrm>
              <a:off x="6623333" y="212336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Rectangle 73"/>
            <p:cNvSpPr/>
            <p:nvPr/>
          </p:nvSpPr>
          <p:spPr>
            <a:xfrm>
              <a:off x="7030956" y="212703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5" name="Rectangle 74"/>
            <p:cNvSpPr>
              <a:spLocks noChangeAspect="1"/>
            </p:cNvSpPr>
            <p:nvPr/>
          </p:nvSpPr>
          <p:spPr>
            <a:xfrm>
              <a:off x="6621496" y="251813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6" name="Rectangle 75"/>
            <p:cNvSpPr/>
            <p:nvPr/>
          </p:nvSpPr>
          <p:spPr>
            <a:xfrm>
              <a:off x="7029119" y="252181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5" name="Group 104"/>
          <p:cNvGrpSpPr/>
          <p:nvPr/>
        </p:nvGrpSpPr>
        <p:grpSpPr>
          <a:xfrm>
            <a:off x="7546710" y="3587799"/>
            <a:ext cx="834974" cy="1222699"/>
            <a:chOff x="7546915" y="1703938"/>
            <a:chExt cx="835092" cy="1222873"/>
          </a:xfrm>
        </p:grpSpPr>
        <p:sp>
          <p:nvSpPr>
            <p:cNvPr id="79" name="Rectangle 78"/>
            <p:cNvSpPr/>
            <p:nvPr/>
          </p:nvSpPr>
          <p:spPr>
            <a:xfrm>
              <a:off x="7546915" y="1703938"/>
              <a:ext cx="835092" cy="12228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0" name="Rectangle 79"/>
            <p:cNvSpPr>
              <a:spLocks noChangeAspect="1"/>
            </p:cNvSpPr>
            <p:nvPr/>
          </p:nvSpPr>
          <p:spPr>
            <a:xfrm>
              <a:off x="7579965" y="212336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Rectangle 80"/>
            <p:cNvSpPr/>
            <p:nvPr/>
          </p:nvSpPr>
          <p:spPr>
            <a:xfrm>
              <a:off x="7987588" y="2127036"/>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2" name="Rectangle 81"/>
            <p:cNvSpPr>
              <a:spLocks noChangeAspect="1"/>
            </p:cNvSpPr>
            <p:nvPr/>
          </p:nvSpPr>
          <p:spPr>
            <a:xfrm>
              <a:off x="7578128" y="251813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Rectangle 82"/>
            <p:cNvSpPr/>
            <p:nvPr/>
          </p:nvSpPr>
          <p:spPr>
            <a:xfrm>
              <a:off x="7985751" y="252180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85" name="Group 84"/>
          <p:cNvGrpSpPr/>
          <p:nvPr/>
        </p:nvGrpSpPr>
        <p:grpSpPr>
          <a:xfrm>
            <a:off x="6604900" y="5537559"/>
            <a:ext cx="1769438" cy="962533"/>
            <a:chOff x="2842705" y="3439145"/>
            <a:chExt cx="1769689" cy="962669"/>
          </a:xfrm>
        </p:grpSpPr>
        <p:sp>
          <p:nvSpPr>
            <p:cNvPr id="86" name="Left Brace 85"/>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87" name="TextBox 86"/>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FD4</a:t>
              </a:r>
            </a:p>
          </p:txBody>
        </p:sp>
      </p:grpSp>
      <p:sp>
        <p:nvSpPr>
          <p:cNvPr id="89" name="Rectangle 88"/>
          <p:cNvSpPr/>
          <p:nvPr/>
        </p:nvSpPr>
        <p:spPr>
          <a:xfrm>
            <a:off x="8483012" y="3585963"/>
            <a:ext cx="834974" cy="122269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0" name="Rectangle 89"/>
          <p:cNvSpPr>
            <a:spLocks noChangeAspect="1"/>
          </p:cNvSpPr>
          <p:nvPr/>
        </p:nvSpPr>
        <p:spPr>
          <a:xfrm>
            <a:off x="8516057" y="4005330"/>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1" name="Rectangle 90"/>
          <p:cNvSpPr/>
          <p:nvPr/>
        </p:nvSpPr>
        <p:spPr>
          <a:xfrm>
            <a:off x="8923623" y="4009000"/>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2" name="Rectangle 91"/>
          <p:cNvSpPr>
            <a:spLocks noChangeAspect="1"/>
          </p:cNvSpPr>
          <p:nvPr/>
        </p:nvSpPr>
        <p:spPr>
          <a:xfrm>
            <a:off x="8514221" y="4400047"/>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3" name="Rectangle 92"/>
          <p:cNvSpPr/>
          <p:nvPr/>
        </p:nvSpPr>
        <p:spPr>
          <a:xfrm>
            <a:off x="8921786" y="4403717"/>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9439508" y="3585962"/>
            <a:ext cx="834974" cy="122269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7" name="Rectangle 96"/>
          <p:cNvSpPr>
            <a:spLocks noChangeAspect="1"/>
          </p:cNvSpPr>
          <p:nvPr/>
        </p:nvSpPr>
        <p:spPr>
          <a:xfrm>
            <a:off x="9472554" y="4005329"/>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9880119" y="4008999"/>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9" name="Rectangle 98"/>
          <p:cNvSpPr>
            <a:spLocks noChangeAspect="1"/>
          </p:cNvSpPr>
          <p:nvPr/>
        </p:nvSpPr>
        <p:spPr>
          <a:xfrm>
            <a:off x="9470717" y="4400046"/>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0" name="Rectangle 99"/>
          <p:cNvSpPr/>
          <p:nvPr/>
        </p:nvSpPr>
        <p:spPr>
          <a:xfrm>
            <a:off x="9878282" y="4403716"/>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2" name="Group 101"/>
          <p:cNvGrpSpPr/>
          <p:nvPr/>
        </p:nvGrpSpPr>
        <p:grpSpPr>
          <a:xfrm>
            <a:off x="8497698" y="5535722"/>
            <a:ext cx="1769438" cy="962533"/>
            <a:chOff x="2842705" y="3439145"/>
            <a:chExt cx="1769689" cy="962669"/>
          </a:xfrm>
        </p:grpSpPr>
        <p:sp>
          <p:nvSpPr>
            <p:cNvPr id="103" name="Left Brace 102"/>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4" name="TextBox 103"/>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FD5</a:t>
              </a:r>
            </a:p>
          </p:txBody>
        </p:sp>
      </p:grpSp>
      <p:sp>
        <p:nvSpPr>
          <p:cNvPr id="109" name="Title 108"/>
          <p:cNvSpPr>
            <a:spLocks noGrp="1"/>
          </p:cNvSpPr>
          <p:nvPr>
            <p:ph type="title"/>
          </p:nvPr>
        </p:nvSpPr>
        <p:spPr>
          <a:xfrm>
            <a:off x="771196" y="124975"/>
            <a:ext cx="10514108" cy="1325375"/>
          </a:xfrm>
        </p:spPr>
        <p:txBody>
          <a:bodyPr/>
          <a:lstStyle/>
          <a:p>
            <a:r>
              <a:rPr lang="en-US" dirty="0">
                <a:solidFill>
                  <a:schemeClr val="bg1"/>
                </a:solidFill>
              </a:rPr>
              <a:t>Best practice –  capacity headroom</a:t>
            </a:r>
          </a:p>
        </p:txBody>
      </p:sp>
      <p:sp>
        <p:nvSpPr>
          <p:cNvPr id="112" name="Rectangle 111"/>
          <p:cNvSpPr/>
          <p:nvPr/>
        </p:nvSpPr>
        <p:spPr>
          <a:xfrm>
            <a:off x="827719" y="1432565"/>
            <a:ext cx="10773042" cy="1508105"/>
          </a:xfrm>
          <a:prstGeom prst="rect">
            <a:avLst/>
          </a:prstGeom>
        </p:spPr>
        <p:txBody>
          <a:bodyPr wrap="square">
            <a:spAutoFit/>
          </a:bodyPr>
          <a:lstStyle/>
          <a:p>
            <a:pPr marL="285750" indent="-285750">
              <a:buFont typeface="Wingdings" panose="05000000000000000000" pitchFamily="2" charset="2"/>
              <a:buChar char="§"/>
            </a:pPr>
            <a:r>
              <a:rPr lang="en-US" sz="2300" dirty="0">
                <a:solidFill>
                  <a:schemeClr val="bg1"/>
                </a:solidFill>
              </a:rPr>
              <a:t>You should plan your capacity in such a way that, your service can survive </a:t>
            </a:r>
            <a:r>
              <a:rPr lang="en-US" sz="2300" dirty="0" smtClean="0">
                <a:solidFill>
                  <a:schemeClr val="bg1"/>
                </a:solidFill>
              </a:rPr>
              <a:t>at least</a:t>
            </a:r>
            <a:endParaRPr lang="en-US" sz="2300" dirty="0">
              <a:solidFill>
                <a:schemeClr val="bg1"/>
              </a:solidFill>
            </a:endParaRPr>
          </a:p>
          <a:p>
            <a:pPr marL="742863" lvl="1" indent="-285750">
              <a:buFont typeface="Wingdings" panose="05000000000000000000" pitchFamily="2" charset="2"/>
              <a:buChar char="§"/>
            </a:pPr>
            <a:r>
              <a:rPr lang="en-US" sz="2300" dirty="0">
                <a:solidFill>
                  <a:schemeClr val="bg1"/>
                </a:solidFill>
              </a:rPr>
              <a:t>A loss of one FD</a:t>
            </a:r>
          </a:p>
          <a:p>
            <a:pPr marL="742863" lvl="1" indent="-285750">
              <a:buFont typeface="Wingdings" panose="05000000000000000000" pitchFamily="2" charset="2"/>
              <a:buChar char="§"/>
            </a:pPr>
            <a:r>
              <a:rPr lang="en-US" sz="2300" dirty="0">
                <a:solidFill>
                  <a:schemeClr val="bg1"/>
                </a:solidFill>
              </a:rPr>
              <a:t>A UD being down because of an upgrade going on</a:t>
            </a:r>
          </a:p>
          <a:p>
            <a:pPr marL="742863" lvl="1" indent="-285750">
              <a:buFont typeface="Wingdings" panose="05000000000000000000" pitchFamily="2" charset="2"/>
              <a:buChar char="§"/>
            </a:pPr>
            <a:r>
              <a:rPr lang="en-US" sz="2300" dirty="0">
                <a:solidFill>
                  <a:schemeClr val="bg1"/>
                </a:solidFill>
              </a:rPr>
              <a:t>A random node/VM failing additionally.</a:t>
            </a:r>
          </a:p>
        </p:txBody>
      </p:sp>
      <p:grpSp>
        <p:nvGrpSpPr>
          <p:cNvPr id="6" name="Group 5"/>
          <p:cNvGrpSpPr/>
          <p:nvPr/>
        </p:nvGrpSpPr>
        <p:grpSpPr>
          <a:xfrm>
            <a:off x="914345" y="4987916"/>
            <a:ext cx="1698571" cy="503037"/>
            <a:chOff x="847179" y="4051704"/>
            <a:chExt cx="840058" cy="503108"/>
          </a:xfrm>
        </p:grpSpPr>
        <p:grpSp>
          <p:nvGrpSpPr>
            <p:cNvPr id="5" name="Group 4"/>
            <p:cNvGrpSpPr/>
            <p:nvPr/>
          </p:nvGrpSpPr>
          <p:grpSpPr>
            <a:xfrm>
              <a:off x="847179" y="4053542"/>
              <a:ext cx="374221" cy="501270"/>
              <a:chOff x="847179" y="4053542"/>
              <a:chExt cx="374221" cy="501270"/>
            </a:xfrm>
          </p:grpSpPr>
          <p:sp>
            <p:nvSpPr>
              <p:cNvPr id="3" name="Left Brace 2"/>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4" name="TextBox 3"/>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UD1</a:t>
                </a:r>
              </a:p>
            </p:txBody>
          </p:sp>
        </p:grpSp>
        <p:grpSp>
          <p:nvGrpSpPr>
            <p:cNvPr id="84" name="Group 83"/>
            <p:cNvGrpSpPr/>
            <p:nvPr/>
          </p:nvGrpSpPr>
          <p:grpSpPr>
            <a:xfrm>
              <a:off x="1313016" y="4051704"/>
              <a:ext cx="374221" cy="489006"/>
              <a:chOff x="896211" y="4053542"/>
              <a:chExt cx="374221" cy="489006"/>
            </a:xfrm>
          </p:grpSpPr>
          <p:sp>
            <p:nvSpPr>
              <p:cNvPr id="88" name="Left Brace 87"/>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94" name="TextBox 93"/>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UD2</a:t>
                </a:r>
              </a:p>
            </p:txBody>
          </p:sp>
        </p:grpSp>
      </p:grpSp>
      <p:grpSp>
        <p:nvGrpSpPr>
          <p:cNvPr id="117" name="Group 116"/>
          <p:cNvGrpSpPr/>
          <p:nvPr/>
        </p:nvGrpSpPr>
        <p:grpSpPr>
          <a:xfrm>
            <a:off x="2829171" y="5008110"/>
            <a:ext cx="1698571" cy="503037"/>
            <a:chOff x="847179" y="4051704"/>
            <a:chExt cx="840058" cy="503108"/>
          </a:xfrm>
        </p:grpSpPr>
        <p:grpSp>
          <p:nvGrpSpPr>
            <p:cNvPr id="118" name="Group 117"/>
            <p:cNvGrpSpPr/>
            <p:nvPr/>
          </p:nvGrpSpPr>
          <p:grpSpPr>
            <a:xfrm>
              <a:off x="847179" y="4053542"/>
              <a:ext cx="374221" cy="501270"/>
              <a:chOff x="847179" y="4053542"/>
              <a:chExt cx="374221" cy="501270"/>
            </a:xfrm>
          </p:grpSpPr>
          <p:sp>
            <p:nvSpPr>
              <p:cNvPr id="122" name="Left Brace 121"/>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23" name="TextBox 122"/>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UD3</a:t>
                </a:r>
              </a:p>
            </p:txBody>
          </p:sp>
        </p:grpSp>
        <p:grpSp>
          <p:nvGrpSpPr>
            <p:cNvPr id="119" name="Group 118"/>
            <p:cNvGrpSpPr/>
            <p:nvPr/>
          </p:nvGrpSpPr>
          <p:grpSpPr>
            <a:xfrm>
              <a:off x="1313016" y="4051704"/>
              <a:ext cx="374221" cy="489006"/>
              <a:chOff x="896211" y="4053542"/>
              <a:chExt cx="374221" cy="489006"/>
            </a:xfrm>
          </p:grpSpPr>
          <p:sp>
            <p:nvSpPr>
              <p:cNvPr id="120" name="Left Brace 119"/>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21" name="TextBox 120"/>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UD4</a:t>
                </a:r>
              </a:p>
            </p:txBody>
          </p:sp>
        </p:grpSp>
      </p:grpSp>
      <p:grpSp>
        <p:nvGrpSpPr>
          <p:cNvPr id="124" name="Group 123"/>
          <p:cNvGrpSpPr/>
          <p:nvPr/>
        </p:nvGrpSpPr>
        <p:grpSpPr>
          <a:xfrm>
            <a:off x="4721969" y="5017288"/>
            <a:ext cx="1698571" cy="503037"/>
            <a:chOff x="847179" y="4051704"/>
            <a:chExt cx="840058" cy="503108"/>
          </a:xfrm>
        </p:grpSpPr>
        <p:grpSp>
          <p:nvGrpSpPr>
            <p:cNvPr id="125" name="Group 124"/>
            <p:cNvGrpSpPr/>
            <p:nvPr/>
          </p:nvGrpSpPr>
          <p:grpSpPr>
            <a:xfrm>
              <a:off x="847179" y="4053542"/>
              <a:ext cx="374221" cy="501270"/>
              <a:chOff x="847179" y="4053542"/>
              <a:chExt cx="374221" cy="501270"/>
            </a:xfrm>
          </p:grpSpPr>
          <p:sp>
            <p:nvSpPr>
              <p:cNvPr id="129" name="Left Brace 128"/>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30" name="TextBox 129"/>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UD5</a:t>
                </a:r>
              </a:p>
            </p:txBody>
          </p:sp>
        </p:grpSp>
        <p:grpSp>
          <p:nvGrpSpPr>
            <p:cNvPr id="126" name="Group 125"/>
            <p:cNvGrpSpPr/>
            <p:nvPr/>
          </p:nvGrpSpPr>
          <p:grpSpPr>
            <a:xfrm>
              <a:off x="1313016" y="4051704"/>
              <a:ext cx="374221" cy="489006"/>
              <a:chOff x="896211" y="4053542"/>
              <a:chExt cx="374221" cy="489006"/>
            </a:xfrm>
          </p:grpSpPr>
          <p:sp>
            <p:nvSpPr>
              <p:cNvPr id="127" name="Left Brace 126"/>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28" name="TextBox 127"/>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UD6</a:t>
                </a:r>
              </a:p>
            </p:txBody>
          </p:sp>
        </p:grpSp>
      </p:grpSp>
      <p:grpSp>
        <p:nvGrpSpPr>
          <p:cNvPr id="131" name="Group 130"/>
          <p:cNvGrpSpPr/>
          <p:nvPr/>
        </p:nvGrpSpPr>
        <p:grpSpPr>
          <a:xfrm>
            <a:off x="6658828" y="5037481"/>
            <a:ext cx="1698571" cy="503037"/>
            <a:chOff x="847179" y="4051704"/>
            <a:chExt cx="840058" cy="503108"/>
          </a:xfrm>
        </p:grpSpPr>
        <p:grpSp>
          <p:nvGrpSpPr>
            <p:cNvPr id="132" name="Group 131"/>
            <p:cNvGrpSpPr/>
            <p:nvPr/>
          </p:nvGrpSpPr>
          <p:grpSpPr>
            <a:xfrm>
              <a:off x="847179" y="4053542"/>
              <a:ext cx="374221" cy="501270"/>
              <a:chOff x="847179" y="4053542"/>
              <a:chExt cx="374221" cy="501270"/>
            </a:xfrm>
          </p:grpSpPr>
          <p:sp>
            <p:nvSpPr>
              <p:cNvPr id="136" name="Left Brace 135"/>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37" name="TextBox 136"/>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UD7</a:t>
                </a:r>
              </a:p>
            </p:txBody>
          </p:sp>
        </p:grpSp>
        <p:grpSp>
          <p:nvGrpSpPr>
            <p:cNvPr id="133" name="Group 132"/>
            <p:cNvGrpSpPr/>
            <p:nvPr/>
          </p:nvGrpSpPr>
          <p:grpSpPr>
            <a:xfrm>
              <a:off x="1313016" y="4051704"/>
              <a:ext cx="374221" cy="489006"/>
              <a:chOff x="896211" y="4053542"/>
              <a:chExt cx="374221" cy="489006"/>
            </a:xfrm>
          </p:grpSpPr>
          <p:sp>
            <p:nvSpPr>
              <p:cNvPr id="134" name="Left Brace 133"/>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35" name="TextBox 134"/>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UD8</a:t>
                </a:r>
              </a:p>
            </p:txBody>
          </p:sp>
        </p:grpSp>
      </p:grpSp>
      <p:grpSp>
        <p:nvGrpSpPr>
          <p:cNvPr id="138" name="Group 137"/>
          <p:cNvGrpSpPr/>
          <p:nvPr/>
        </p:nvGrpSpPr>
        <p:grpSpPr>
          <a:xfrm>
            <a:off x="8529594" y="5046659"/>
            <a:ext cx="1698571" cy="503037"/>
            <a:chOff x="847179" y="4051704"/>
            <a:chExt cx="840058" cy="503108"/>
          </a:xfrm>
        </p:grpSpPr>
        <p:grpSp>
          <p:nvGrpSpPr>
            <p:cNvPr id="139" name="Group 138"/>
            <p:cNvGrpSpPr/>
            <p:nvPr/>
          </p:nvGrpSpPr>
          <p:grpSpPr>
            <a:xfrm>
              <a:off x="847179" y="4053542"/>
              <a:ext cx="374221" cy="501270"/>
              <a:chOff x="847179" y="4053542"/>
              <a:chExt cx="374221" cy="501270"/>
            </a:xfrm>
          </p:grpSpPr>
          <p:sp>
            <p:nvSpPr>
              <p:cNvPr id="143" name="Left Brace 142"/>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44" name="TextBox 143"/>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UD9</a:t>
                </a:r>
              </a:p>
            </p:txBody>
          </p:sp>
        </p:grpSp>
        <p:grpSp>
          <p:nvGrpSpPr>
            <p:cNvPr id="140" name="Group 139"/>
            <p:cNvGrpSpPr/>
            <p:nvPr/>
          </p:nvGrpSpPr>
          <p:grpSpPr>
            <a:xfrm>
              <a:off x="1313016" y="4051704"/>
              <a:ext cx="374221" cy="489006"/>
              <a:chOff x="896211" y="4053542"/>
              <a:chExt cx="374221" cy="489006"/>
            </a:xfrm>
          </p:grpSpPr>
          <p:sp>
            <p:nvSpPr>
              <p:cNvPr id="141" name="Left Brace 140"/>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42" name="TextBox 141"/>
              <p:cNvSpPr txBox="1"/>
              <p:nvPr/>
            </p:nvSpPr>
            <p:spPr>
              <a:xfrm>
                <a:off x="951082" y="4230475"/>
                <a:ext cx="319350" cy="312073"/>
              </a:xfrm>
              <a:prstGeom prst="rect">
                <a:avLst/>
              </a:prstGeom>
              <a:noFill/>
              <a:ln>
                <a:solidFill>
                  <a:schemeClr val="bg1"/>
                </a:solidFill>
              </a:ln>
            </p:spPr>
            <p:txBody>
              <a:bodyPr wrap="square" rtlCol="0">
                <a:spAutoFit/>
              </a:bodyPr>
              <a:lstStyle/>
              <a:p>
                <a:r>
                  <a:rPr lang="en-US" sz="1400" dirty="0">
                    <a:solidFill>
                      <a:schemeClr val="bg1"/>
                    </a:solidFill>
                  </a:rPr>
                  <a:t>UD10</a:t>
                </a:r>
              </a:p>
            </p:txBody>
          </p:sp>
        </p:grpSp>
      </p:grpSp>
      <p:sp>
        <p:nvSpPr>
          <p:cNvPr id="114" name="Multiply 113"/>
          <p:cNvSpPr/>
          <p:nvPr/>
        </p:nvSpPr>
        <p:spPr>
          <a:xfrm>
            <a:off x="8411088" y="3464943"/>
            <a:ext cx="1993513" cy="166288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6" name="Multiply 115"/>
          <p:cNvSpPr/>
          <p:nvPr/>
        </p:nvSpPr>
        <p:spPr>
          <a:xfrm>
            <a:off x="863308" y="3619209"/>
            <a:ext cx="916839" cy="13742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7" name="Multiply 146"/>
          <p:cNvSpPr/>
          <p:nvPr/>
        </p:nvSpPr>
        <p:spPr>
          <a:xfrm>
            <a:off x="4672094" y="3616297"/>
            <a:ext cx="916839" cy="137423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15" name="Picture 114"/>
          <p:cNvPicPr>
            <a:picLocks noChangeAspect="1"/>
          </p:cNvPicPr>
          <p:nvPr/>
        </p:nvPicPr>
        <p:blipFill>
          <a:blip r:embed="rId3"/>
          <a:stretch>
            <a:fillRect/>
          </a:stretch>
        </p:blipFill>
        <p:spPr>
          <a:xfrm>
            <a:off x="10290693" y="1838760"/>
            <a:ext cx="1731793" cy="1731793"/>
          </a:xfrm>
          <a:prstGeom prst="rect">
            <a:avLst/>
          </a:prstGeom>
        </p:spPr>
      </p:pic>
    </p:spTree>
    <p:extLst>
      <p:ext uri="{BB962C8B-B14F-4D97-AF65-F5344CB8AC3E}">
        <p14:creationId xmlns:p14="http://schemas.microsoft.com/office/powerpoint/2010/main" val="1529207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Best practices – Cluster Set up</a:t>
            </a:r>
          </a:p>
        </p:txBody>
      </p:sp>
      <p:sp>
        <p:nvSpPr>
          <p:cNvPr id="3" name="Content Placeholder 2"/>
          <p:cNvSpPr>
            <a:spLocks noGrp="1"/>
          </p:cNvSpPr>
          <p:nvPr>
            <p:ph idx="4294967295"/>
          </p:nvPr>
        </p:nvSpPr>
        <p:spPr>
          <a:xfrm>
            <a:off x="724662" y="1570912"/>
            <a:ext cx="10793779" cy="4851766"/>
          </a:xfrm>
        </p:spPr>
        <p:txBody>
          <a:bodyPr>
            <a:normAutofit/>
          </a:bodyPr>
          <a:lstStyle/>
          <a:p>
            <a:pPr fontAlgn="ctr">
              <a:buFont typeface="Wingdings" panose="05000000000000000000" pitchFamily="2" charset="2"/>
              <a:buChar char="§"/>
            </a:pPr>
            <a:r>
              <a:rPr lang="en-US" dirty="0">
                <a:solidFill>
                  <a:schemeClr val="bg1"/>
                </a:solidFill>
              </a:rPr>
              <a:t>Use ARM template to customize your cluster</a:t>
            </a:r>
          </a:p>
          <a:p>
            <a:pPr lvl="1" fontAlgn="ctr">
              <a:buFont typeface="Wingdings" panose="05000000000000000000" pitchFamily="2" charset="2"/>
              <a:buChar char="§"/>
            </a:pPr>
            <a:r>
              <a:rPr lang="en-US" dirty="0">
                <a:solidFill>
                  <a:schemeClr val="bg1"/>
                </a:solidFill>
              </a:rPr>
              <a:t>Spread VMs across multiple storage account</a:t>
            </a:r>
          </a:p>
          <a:p>
            <a:pPr lvl="2" fontAlgn="ctr">
              <a:buFont typeface="Wingdings" panose="05000000000000000000" pitchFamily="2" charset="2"/>
              <a:buChar char="§"/>
            </a:pPr>
            <a:r>
              <a:rPr lang="en-US" dirty="0">
                <a:solidFill>
                  <a:schemeClr val="bg1"/>
                </a:solidFill>
              </a:rPr>
              <a:t>Fan out the IO</a:t>
            </a:r>
          </a:p>
          <a:p>
            <a:pPr lvl="2" fontAlgn="ctr">
              <a:buFont typeface="Wingdings" panose="05000000000000000000" pitchFamily="2" charset="2"/>
              <a:buChar char="§"/>
            </a:pPr>
            <a:r>
              <a:rPr lang="en-US" dirty="0">
                <a:solidFill>
                  <a:schemeClr val="bg1"/>
                </a:solidFill>
              </a:rPr>
              <a:t>Protection against widespread outage</a:t>
            </a:r>
          </a:p>
          <a:p>
            <a:pPr fontAlgn="ctr">
              <a:buFont typeface="Wingdings" panose="05000000000000000000" pitchFamily="2" charset="2"/>
              <a:buChar char="§"/>
            </a:pPr>
            <a:endParaRPr lang="en-US" dirty="0">
              <a:solidFill>
                <a:schemeClr val="bg1"/>
              </a:solidFill>
            </a:endParaRPr>
          </a:p>
          <a:p>
            <a:pPr fontAlgn="ctr">
              <a:buFont typeface="Wingdings" panose="05000000000000000000" pitchFamily="2" charset="2"/>
              <a:buChar char="§"/>
            </a:pPr>
            <a:r>
              <a:rPr lang="en-US" dirty="0">
                <a:solidFill>
                  <a:schemeClr val="bg1"/>
                </a:solidFill>
              </a:rPr>
              <a:t>Use ARM template to drive changes to your Resource Group</a:t>
            </a:r>
          </a:p>
          <a:p>
            <a:pPr lvl="1" fontAlgn="ctr">
              <a:buFont typeface="Wingdings" panose="05000000000000000000" pitchFamily="2" charset="2"/>
              <a:buChar char="§"/>
            </a:pPr>
            <a:r>
              <a:rPr lang="en-US" dirty="0">
                <a:solidFill>
                  <a:schemeClr val="bg1"/>
                </a:solidFill>
              </a:rPr>
              <a:t>Easy configuration management</a:t>
            </a:r>
          </a:p>
          <a:p>
            <a:pPr lvl="1" fontAlgn="ctr">
              <a:buFont typeface="Wingdings" panose="05000000000000000000" pitchFamily="2" charset="2"/>
              <a:buChar char="§"/>
            </a:pPr>
            <a:r>
              <a:rPr lang="en-US" dirty="0">
                <a:solidFill>
                  <a:schemeClr val="bg1"/>
                </a:solidFill>
              </a:rPr>
              <a:t>Auditing</a:t>
            </a:r>
          </a:p>
          <a:p>
            <a:pPr lvl="1" fontAlgn="ctr">
              <a:buFont typeface="Wingdings" panose="05000000000000000000" pitchFamily="2" charset="2"/>
              <a:buChar char="§"/>
            </a:pPr>
            <a:r>
              <a:rPr lang="en-US" dirty="0">
                <a:solidFill>
                  <a:schemeClr val="bg1"/>
                </a:solidFill>
              </a:rPr>
              <a:t>Avoid using implicit commands to tweak your resources.</a:t>
            </a:r>
          </a:p>
          <a:p>
            <a:pPr lvl="1" fontAlgn="ctr">
              <a:buFont typeface="Wingdings" panose="05000000000000000000" pitchFamily="2" charset="2"/>
              <a:buChar char="§"/>
            </a:pPr>
            <a:r>
              <a:rPr lang="en-US" dirty="0">
                <a:solidFill>
                  <a:schemeClr val="bg1"/>
                </a:solidFill>
              </a:rPr>
              <a:t>Be very pedantic on the configurations your deploy to your production environment</a:t>
            </a:r>
          </a:p>
          <a:p>
            <a:pPr fontAlgn="ctr"/>
            <a:endParaRPr lang="en-US" dirty="0">
              <a:solidFill>
                <a:schemeClr val="bg1"/>
              </a:solidFill>
            </a:endParaRPr>
          </a:p>
          <a:p>
            <a:pPr fontAlgn="ct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8612678" y="698052"/>
            <a:ext cx="2988083" cy="2988083"/>
          </a:xfrm>
          <a:prstGeom prst="rect">
            <a:avLst/>
          </a:prstGeom>
        </p:spPr>
      </p:pic>
    </p:spTree>
    <p:extLst>
      <p:ext uri="{BB962C8B-B14F-4D97-AF65-F5344CB8AC3E}">
        <p14:creationId xmlns:p14="http://schemas.microsoft.com/office/powerpoint/2010/main" val="571535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Best practices – Cluster Set up</a:t>
            </a:r>
          </a:p>
        </p:txBody>
      </p:sp>
      <p:sp>
        <p:nvSpPr>
          <p:cNvPr id="3" name="Content Placeholder 2"/>
          <p:cNvSpPr>
            <a:spLocks noGrp="1"/>
          </p:cNvSpPr>
          <p:nvPr>
            <p:ph idx="4294967295"/>
          </p:nvPr>
        </p:nvSpPr>
        <p:spPr>
          <a:xfrm>
            <a:off x="566368" y="1567080"/>
            <a:ext cx="10793779" cy="1380099"/>
          </a:xfrm>
        </p:spPr>
        <p:txBody>
          <a:bodyPr>
            <a:normAutofit/>
          </a:bodyPr>
          <a:lstStyle/>
          <a:p>
            <a:pPr fontAlgn="ctr">
              <a:buFont typeface="Wingdings" panose="05000000000000000000" pitchFamily="2" charset="2"/>
              <a:buChar char="§"/>
            </a:pPr>
            <a:r>
              <a:rPr lang="en-US" dirty="0">
                <a:solidFill>
                  <a:schemeClr val="bg1"/>
                </a:solidFill>
              </a:rPr>
              <a:t>Use a separate node type to host system services for large clusters – for large cluster.</a:t>
            </a:r>
          </a:p>
          <a:p>
            <a:pPr lvl="1" fontAlgn="ctr"/>
            <a:endParaRPr lang="en-US" dirty="0">
              <a:solidFill>
                <a:schemeClr val="bg1"/>
              </a:solidFill>
            </a:endParaRPr>
          </a:p>
        </p:txBody>
      </p:sp>
      <p:grpSp>
        <p:nvGrpSpPr>
          <p:cNvPr id="157" name="Group 156"/>
          <p:cNvGrpSpPr/>
          <p:nvPr/>
        </p:nvGrpSpPr>
        <p:grpSpPr>
          <a:xfrm>
            <a:off x="334431" y="3688662"/>
            <a:ext cx="834974" cy="1222699"/>
            <a:chOff x="333613" y="3688697"/>
            <a:chExt cx="835092" cy="1222873"/>
          </a:xfrm>
        </p:grpSpPr>
        <p:sp>
          <p:nvSpPr>
            <p:cNvPr id="10" name="Rectangle 9"/>
            <p:cNvSpPr/>
            <p:nvPr/>
          </p:nvSpPr>
          <p:spPr>
            <a:xfrm>
              <a:off x="333613" y="3688697"/>
              <a:ext cx="835092" cy="122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754516" y="4111795"/>
              <a:ext cx="374221" cy="3635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p:cNvSpPr>
              <a:spLocks noChangeAspect="1"/>
            </p:cNvSpPr>
            <p:nvPr/>
          </p:nvSpPr>
          <p:spPr>
            <a:xfrm>
              <a:off x="364826" y="450289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ectangle 13"/>
            <p:cNvSpPr/>
            <p:nvPr/>
          </p:nvSpPr>
          <p:spPr>
            <a:xfrm>
              <a:off x="772449" y="450656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1290927" y="3690768"/>
            <a:ext cx="834974" cy="1222699"/>
            <a:chOff x="1290245" y="3690804"/>
            <a:chExt cx="835092" cy="1222873"/>
          </a:xfrm>
        </p:grpSpPr>
        <p:sp>
          <p:nvSpPr>
            <p:cNvPr id="16" name="Rectangle 15"/>
            <p:cNvSpPr/>
            <p:nvPr/>
          </p:nvSpPr>
          <p:spPr>
            <a:xfrm>
              <a:off x="1290245" y="3690804"/>
              <a:ext cx="835092" cy="122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1711148" y="4113902"/>
              <a:ext cx="374221" cy="3635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p:cNvSpPr>
              <a:spLocks noChangeAspect="1"/>
            </p:cNvSpPr>
            <p:nvPr/>
          </p:nvSpPr>
          <p:spPr>
            <a:xfrm>
              <a:off x="1321458" y="4505004"/>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1729081" y="4508675"/>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55" name="Group 154"/>
          <p:cNvGrpSpPr/>
          <p:nvPr/>
        </p:nvGrpSpPr>
        <p:grpSpPr>
          <a:xfrm>
            <a:off x="2247423" y="3668736"/>
            <a:ext cx="834974" cy="1222699"/>
            <a:chOff x="2246877" y="3668769"/>
            <a:chExt cx="835092" cy="1222873"/>
          </a:xfrm>
        </p:grpSpPr>
        <p:sp>
          <p:nvSpPr>
            <p:cNvPr id="22" name="Rectangle 21"/>
            <p:cNvSpPr/>
            <p:nvPr/>
          </p:nvSpPr>
          <p:spPr>
            <a:xfrm>
              <a:off x="2246877" y="3668769"/>
              <a:ext cx="835092" cy="12228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2667780" y="4091867"/>
              <a:ext cx="374221" cy="3635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Rectangle 24"/>
            <p:cNvSpPr>
              <a:spLocks noChangeAspect="1"/>
            </p:cNvSpPr>
            <p:nvPr/>
          </p:nvSpPr>
          <p:spPr>
            <a:xfrm>
              <a:off x="2278090" y="448296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Rectangle 25"/>
            <p:cNvSpPr/>
            <p:nvPr/>
          </p:nvSpPr>
          <p:spPr>
            <a:xfrm>
              <a:off x="2685713" y="448664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54" name="Group 153"/>
          <p:cNvGrpSpPr/>
          <p:nvPr/>
        </p:nvGrpSpPr>
        <p:grpSpPr>
          <a:xfrm>
            <a:off x="3203920" y="3668736"/>
            <a:ext cx="834974" cy="1222699"/>
            <a:chOff x="3203509" y="3668769"/>
            <a:chExt cx="835092" cy="1222873"/>
          </a:xfrm>
        </p:grpSpPr>
        <p:sp>
          <p:nvSpPr>
            <p:cNvPr id="28" name="Rectangle 27"/>
            <p:cNvSpPr/>
            <p:nvPr/>
          </p:nvSpPr>
          <p:spPr>
            <a:xfrm>
              <a:off x="3203509" y="3668769"/>
              <a:ext cx="835092" cy="12228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p:cNvSpPr/>
            <p:nvPr/>
          </p:nvSpPr>
          <p:spPr>
            <a:xfrm>
              <a:off x="3624412" y="4091867"/>
              <a:ext cx="374221" cy="3635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Rectangle 30"/>
            <p:cNvSpPr>
              <a:spLocks noChangeAspect="1"/>
            </p:cNvSpPr>
            <p:nvPr/>
          </p:nvSpPr>
          <p:spPr>
            <a:xfrm>
              <a:off x="3234722" y="448296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Rectangle 31"/>
            <p:cNvSpPr/>
            <p:nvPr/>
          </p:nvSpPr>
          <p:spPr>
            <a:xfrm>
              <a:off x="3642345" y="448664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53" name="Group 152"/>
          <p:cNvGrpSpPr/>
          <p:nvPr/>
        </p:nvGrpSpPr>
        <p:grpSpPr>
          <a:xfrm>
            <a:off x="4160416" y="3667686"/>
            <a:ext cx="834974" cy="1222699"/>
            <a:chOff x="4160141" y="3667718"/>
            <a:chExt cx="835092" cy="1222873"/>
          </a:xfrm>
        </p:grpSpPr>
        <p:sp>
          <p:nvSpPr>
            <p:cNvPr id="34" name="Rectangle 33"/>
            <p:cNvSpPr/>
            <p:nvPr/>
          </p:nvSpPr>
          <p:spPr>
            <a:xfrm>
              <a:off x="4160141" y="3667718"/>
              <a:ext cx="835092" cy="122287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ctangle 35"/>
            <p:cNvSpPr/>
            <p:nvPr/>
          </p:nvSpPr>
          <p:spPr>
            <a:xfrm>
              <a:off x="4581044" y="4090816"/>
              <a:ext cx="374221" cy="3635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ectangle 36"/>
            <p:cNvSpPr>
              <a:spLocks noChangeAspect="1"/>
            </p:cNvSpPr>
            <p:nvPr/>
          </p:nvSpPr>
          <p:spPr>
            <a:xfrm>
              <a:off x="4191354" y="448191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ectangle 37"/>
            <p:cNvSpPr/>
            <p:nvPr/>
          </p:nvSpPr>
          <p:spPr>
            <a:xfrm>
              <a:off x="4598977" y="448558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5116912" y="3667685"/>
            <a:ext cx="834974" cy="1222699"/>
            <a:chOff x="5116773" y="3667717"/>
            <a:chExt cx="835092" cy="1222873"/>
          </a:xfrm>
        </p:grpSpPr>
        <p:sp>
          <p:nvSpPr>
            <p:cNvPr id="40" name="Rectangle 39"/>
            <p:cNvSpPr/>
            <p:nvPr/>
          </p:nvSpPr>
          <p:spPr>
            <a:xfrm>
              <a:off x="5116773" y="3667717"/>
              <a:ext cx="835092" cy="122287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Rectangle 41"/>
            <p:cNvSpPr/>
            <p:nvPr/>
          </p:nvSpPr>
          <p:spPr>
            <a:xfrm>
              <a:off x="5535144" y="4090815"/>
              <a:ext cx="374221" cy="3635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3" name="Rectangle 42"/>
            <p:cNvSpPr>
              <a:spLocks noChangeAspect="1"/>
            </p:cNvSpPr>
            <p:nvPr/>
          </p:nvSpPr>
          <p:spPr>
            <a:xfrm>
              <a:off x="5147986" y="4481917"/>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 name="Rectangle 43"/>
            <p:cNvSpPr/>
            <p:nvPr/>
          </p:nvSpPr>
          <p:spPr>
            <a:xfrm>
              <a:off x="5555609" y="4485588"/>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5" name="Group 44"/>
          <p:cNvGrpSpPr/>
          <p:nvPr/>
        </p:nvGrpSpPr>
        <p:grpSpPr>
          <a:xfrm>
            <a:off x="334431" y="5588072"/>
            <a:ext cx="1769438" cy="962533"/>
            <a:chOff x="2842705" y="3439145"/>
            <a:chExt cx="1769689" cy="962669"/>
          </a:xfrm>
        </p:grpSpPr>
        <p:sp>
          <p:nvSpPr>
            <p:cNvPr id="46" name="Left Brace 45"/>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47" name="TextBox 46"/>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FD1</a:t>
              </a:r>
            </a:p>
          </p:txBody>
        </p:sp>
      </p:grpSp>
      <p:grpSp>
        <p:nvGrpSpPr>
          <p:cNvPr id="48" name="Group 47"/>
          <p:cNvGrpSpPr/>
          <p:nvPr/>
        </p:nvGrpSpPr>
        <p:grpSpPr>
          <a:xfrm>
            <a:off x="2639489" y="5608265"/>
            <a:ext cx="1769438" cy="962533"/>
            <a:chOff x="2842705" y="3439145"/>
            <a:chExt cx="1769689" cy="962669"/>
          </a:xfrm>
        </p:grpSpPr>
        <p:sp>
          <p:nvSpPr>
            <p:cNvPr id="49" name="Left Brace 48"/>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0" name="TextBox 49"/>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FD2</a:t>
              </a:r>
            </a:p>
          </p:txBody>
        </p:sp>
      </p:grpSp>
      <p:grpSp>
        <p:nvGrpSpPr>
          <p:cNvPr id="51" name="Group 50"/>
          <p:cNvGrpSpPr/>
          <p:nvPr/>
        </p:nvGrpSpPr>
        <p:grpSpPr>
          <a:xfrm>
            <a:off x="4565335" y="5617444"/>
            <a:ext cx="1769438" cy="962533"/>
            <a:chOff x="2842705" y="3439145"/>
            <a:chExt cx="1769689" cy="962669"/>
          </a:xfrm>
        </p:grpSpPr>
        <p:sp>
          <p:nvSpPr>
            <p:cNvPr id="52" name="Left Brace 51"/>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3" name="TextBox 52"/>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FD3</a:t>
              </a:r>
            </a:p>
          </p:txBody>
        </p:sp>
      </p:grpSp>
      <p:grpSp>
        <p:nvGrpSpPr>
          <p:cNvPr id="151" name="Group 150"/>
          <p:cNvGrpSpPr/>
          <p:nvPr/>
        </p:nvGrpSpPr>
        <p:grpSpPr>
          <a:xfrm>
            <a:off x="6075247" y="3665847"/>
            <a:ext cx="834974" cy="1222699"/>
            <a:chOff x="6075243" y="3665880"/>
            <a:chExt cx="835092" cy="1222873"/>
          </a:xfrm>
        </p:grpSpPr>
        <p:sp>
          <p:nvSpPr>
            <p:cNvPr id="55" name="Rectangle 54"/>
            <p:cNvSpPr/>
            <p:nvPr/>
          </p:nvSpPr>
          <p:spPr>
            <a:xfrm>
              <a:off x="6075243" y="3665880"/>
              <a:ext cx="835092" cy="12228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7" name="Rectangle 56"/>
            <p:cNvSpPr/>
            <p:nvPr/>
          </p:nvSpPr>
          <p:spPr>
            <a:xfrm>
              <a:off x="6515916" y="4088978"/>
              <a:ext cx="374221" cy="3635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a:spLocks noChangeAspect="1"/>
            </p:cNvSpPr>
            <p:nvPr/>
          </p:nvSpPr>
          <p:spPr>
            <a:xfrm>
              <a:off x="6106456" y="448008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9" name="Rectangle 58"/>
            <p:cNvSpPr/>
            <p:nvPr/>
          </p:nvSpPr>
          <p:spPr>
            <a:xfrm>
              <a:off x="6514079" y="4483751"/>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50" name="Group 149"/>
          <p:cNvGrpSpPr/>
          <p:nvPr/>
        </p:nvGrpSpPr>
        <p:grpSpPr>
          <a:xfrm>
            <a:off x="7031743" y="3665846"/>
            <a:ext cx="834974" cy="1222699"/>
            <a:chOff x="7031875" y="3665879"/>
            <a:chExt cx="835092" cy="1222873"/>
          </a:xfrm>
        </p:grpSpPr>
        <p:sp>
          <p:nvSpPr>
            <p:cNvPr id="61" name="Rectangle 60"/>
            <p:cNvSpPr/>
            <p:nvPr/>
          </p:nvSpPr>
          <p:spPr>
            <a:xfrm>
              <a:off x="7031875" y="3665879"/>
              <a:ext cx="835092" cy="122287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3" name="Rectangle 62"/>
            <p:cNvSpPr/>
            <p:nvPr/>
          </p:nvSpPr>
          <p:spPr>
            <a:xfrm>
              <a:off x="7472548" y="4088977"/>
              <a:ext cx="374221" cy="3635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4" name="Rectangle 63"/>
            <p:cNvSpPr>
              <a:spLocks noChangeAspect="1"/>
            </p:cNvSpPr>
            <p:nvPr/>
          </p:nvSpPr>
          <p:spPr>
            <a:xfrm>
              <a:off x="7063088" y="4480079"/>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5" name="Rectangle 64"/>
            <p:cNvSpPr/>
            <p:nvPr/>
          </p:nvSpPr>
          <p:spPr>
            <a:xfrm>
              <a:off x="7470711" y="4483750"/>
              <a:ext cx="374221"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66" name="Group 65"/>
          <p:cNvGrpSpPr/>
          <p:nvPr/>
        </p:nvGrpSpPr>
        <p:grpSpPr>
          <a:xfrm>
            <a:off x="6480164" y="5615606"/>
            <a:ext cx="1769438" cy="962533"/>
            <a:chOff x="2842705" y="3439145"/>
            <a:chExt cx="1769689" cy="962669"/>
          </a:xfrm>
        </p:grpSpPr>
        <p:sp>
          <p:nvSpPr>
            <p:cNvPr id="67" name="Left Brace 66"/>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68" name="TextBox 67"/>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FD4</a:t>
              </a:r>
            </a:p>
          </p:txBody>
        </p:sp>
      </p:grpSp>
      <p:sp>
        <p:nvSpPr>
          <p:cNvPr id="69" name="Rectangle 68"/>
          <p:cNvSpPr/>
          <p:nvPr/>
        </p:nvSpPr>
        <p:spPr>
          <a:xfrm>
            <a:off x="7968045" y="3664010"/>
            <a:ext cx="834974" cy="122269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ectangle 70"/>
          <p:cNvSpPr/>
          <p:nvPr/>
        </p:nvSpPr>
        <p:spPr>
          <a:xfrm>
            <a:off x="8408656" y="4087047"/>
            <a:ext cx="374168" cy="36350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Rectangle 71"/>
          <p:cNvSpPr>
            <a:spLocks noChangeAspect="1"/>
          </p:cNvSpPr>
          <p:nvPr/>
        </p:nvSpPr>
        <p:spPr>
          <a:xfrm>
            <a:off x="7999254" y="4478094"/>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3" name="Rectangle 72"/>
          <p:cNvSpPr/>
          <p:nvPr/>
        </p:nvSpPr>
        <p:spPr>
          <a:xfrm>
            <a:off x="8406819" y="4481764"/>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Rectangle 73"/>
          <p:cNvSpPr/>
          <p:nvPr/>
        </p:nvSpPr>
        <p:spPr>
          <a:xfrm>
            <a:off x="8924541" y="3664009"/>
            <a:ext cx="834974" cy="122269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6" name="Rectangle 75"/>
          <p:cNvSpPr/>
          <p:nvPr/>
        </p:nvSpPr>
        <p:spPr>
          <a:xfrm>
            <a:off x="9365152" y="4087046"/>
            <a:ext cx="374168" cy="36350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a:spLocks noChangeAspect="1"/>
          </p:cNvSpPr>
          <p:nvPr/>
        </p:nvSpPr>
        <p:spPr>
          <a:xfrm>
            <a:off x="8955751" y="4478093"/>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9363315" y="4481763"/>
            <a:ext cx="374168" cy="3635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79" name="Group 78"/>
          <p:cNvGrpSpPr/>
          <p:nvPr/>
        </p:nvGrpSpPr>
        <p:grpSpPr>
          <a:xfrm>
            <a:off x="8445199" y="5615605"/>
            <a:ext cx="1769438" cy="962533"/>
            <a:chOff x="2842705" y="3439145"/>
            <a:chExt cx="1769689" cy="962669"/>
          </a:xfrm>
        </p:grpSpPr>
        <p:sp>
          <p:nvSpPr>
            <p:cNvPr id="80" name="Left Brace 79"/>
            <p:cNvSpPr/>
            <p:nvPr/>
          </p:nvSpPr>
          <p:spPr>
            <a:xfrm rot="16200000">
              <a:off x="3467911" y="2813939"/>
              <a:ext cx="519277" cy="17696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81" name="TextBox 80"/>
            <p:cNvSpPr txBox="1"/>
            <p:nvPr/>
          </p:nvSpPr>
          <p:spPr>
            <a:xfrm>
              <a:off x="3491210" y="4032430"/>
              <a:ext cx="550229" cy="369384"/>
            </a:xfrm>
            <a:prstGeom prst="rect">
              <a:avLst/>
            </a:prstGeom>
            <a:noFill/>
            <a:ln>
              <a:solidFill>
                <a:schemeClr val="bg1"/>
              </a:solidFill>
            </a:ln>
          </p:spPr>
          <p:txBody>
            <a:bodyPr wrap="none" rtlCol="0">
              <a:spAutoFit/>
            </a:bodyPr>
            <a:lstStyle/>
            <a:p>
              <a:r>
                <a:rPr lang="en-US" dirty="0">
                  <a:solidFill>
                    <a:schemeClr val="bg1"/>
                  </a:solidFill>
                </a:rPr>
                <a:t>FD5</a:t>
              </a:r>
            </a:p>
          </p:txBody>
        </p:sp>
      </p:grpSp>
      <p:grpSp>
        <p:nvGrpSpPr>
          <p:cNvPr id="82" name="Group 81"/>
          <p:cNvGrpSpPr/>
          <p:nvPr/>
        </p:nvGrpSpPr>
        <p:grpSpPr>
          <a:xfrm>
            <a:off x="399378" y="5065963"/>
            <a:ext cx="1698571" cy="503037"/>
            <a:chOff x="847179" y="4051704"/>
            <a:chExt cx="840058" cy="503108"/>
          </a:xfrm>
        </p:grpSpPr>
        <p:grpSp>
          <p:nvGrpSpPr>
            <p:cNvPr id="83" name="Group 82"/>
            <p:cNvGrpSpPr/>
            <p:nvPr/>
          </p:nvGrpSpPr>
          <p:grpSpPr>
            <a:xfrm>
              <a:off x="847179" y="4053542"/>
              <a:ext cx="374221" cy="501270"/>
              <a:chOff x="847179" y="4053542"/>
              <a:chExt cx="374221" cy="501270"/>
            </a:xfrm>
          </p:grpSpPr>
          <p:sp>
            <p:nvSpPr>
              <p:cNvPr id="87" name="Left Brace 86"/>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88" name="TextBox 87"/>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UD1</a:t>
                </a:r>
              </a:p>
            </p:txBody>
          </p:sp>
        </p:grpSp>
        <p:grpSp>
          <p:nvGrpSpPr>
            <p:cNvPr id="84" name="Group 83"/>
            <p:cNvGrpSpPr/>
            <p:nvPr/>
          </p:nvGrpSpPr>
          <p:grpSpPr>
            <a:xfrm>
              <a:off x="1313016" y="4051704"/>
              <a:ext cx="374221" cy="489006"/>
              <a:chOff x="896211" y="4053542"/>
              <a:chExt cx="374221" cy="489006"/>
            </a:xfrm>
          </p:grpSpPr>
          <p:sp>
            <p:nvSpPr>
              <p:cNvPr id="85" name="Left Brace 84"/>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86" name="TextBox 85"/>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UD2</a:t>
                </a:r>
              </a:p>
            </p:txBody>
          </p:sp>
        </p:grpSp>
      </p:grpSp>
      <p:grpSp>
        <p:nvGrpSpPr>
          <p:cNvPr id="89" name="Group 88"/>
          <p:cNvGrpSpPr/>
          <p:nvPr/>
        </p:nvGrpSpPr>
        <p:grpSpPr>
          <a:xfrm>
            <a:off x="2314204" y="5086157"/>
            <a:ext cx="1698571" cy="503037"/>
            <a:chOff x="847179" y="4051704"/>
            <a:chExt cx="840058" cy="503108"/>
          </a:xfrm>
        </p:grpSpPr>
        <p:grpSp>
          <p:nvGrpSpPr>
            <p:cNvPr id="90" name="Group 89"/>
            <p:cNvGrpSpPr/>
            <p:nvPr/>
          </p:nvGrpSpPr>
          <p:grpSpPr>
            <a:xfrm>
              <a:off x="847179" y="4053542"/>
              <a:ext cx="374221" cy="501270"/>
              <a:chOff x="847179" y="4053542"/>
              <a:chExt cx="374221" cy="501270"/>
            </a:xfrm>
          </p:grpSpPr>
          <p:sp>
            <p:nvSpPr>
              <p:cNvPr id="94" name="Left Brace 93"/>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95" name="TextBox 94"/>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UD3</a:t>
                </a:r>
              </a:p>
            </p:txBody>
          </p:sp>
        </p:grpSp>
        <p:grpSp>
          <p:nvGrpSpPr>
            <p:cNvPr id="91" name="Group 90"/>
            <p:cNvGrpSpPr/>
            <p:nvPr/>
          </p:nvGrpSpPr>
          <p:grpSpPr>
            <a:xfrm>
              <a:off x="1313016" y="4051704"/>
              <a:ext cx="374221" cy="489006"/>
              <a:chOff x="896211" y="4053542"/>
              <a:chExt cx="374221" cy="489006"/>
            </a:xfrm>
          </p:grpSpPr>
          <p:sp>
            <p:nvSpPr>
              <p:cNvPr id="92" name="Left Brace 91"/>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93" name="TextBox 92"/>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UD4</a:t>
                </a:r>
              </a:p>
            </p:txBody>
          </p:sp>
        </p:grpSp>
      </p:grpSp>
      <p:grpSp>
        <p:nvGrpSpPr>
          <p:cNvPr id="96" name="Group 95"/>
          <p:cNvGrpSpPr/>
          <p:nvPr/>
        </p:nvGrpSpPr>
        <p:grpSpPr>
          <a:xfrm>
            <a:off x="4207002" y="5095335"/>
            <a:ext cx="1698571" cy="503037"/>
            <a:chOff x="847179" y="4051704"/>
            <a:chExt cx="840058" cy="503108"/>
          </a:xfrm>
        </p:grpSpPr>
        <p:grpSp>
          <p:nvGrpSpPr>
            <p:cNvPr id="97" name="Group 96"/>
            <p:cNvGrpSpPr/>
            <p:nvPr/>
          </p:nvGrpSpPr>
          <p:grpSpPr>
            <a:xfrm>
              <a:off x="847179" y="4053542"/>
              <a:ext cx="374221" cy="501270"/>
              <a:chOff x="847179" y="4053542"/>
              <a:chExt cx="374221" cy="501270"/>
            </a:xfrm>
          </p:grpSpPr>
          <p:sp>
            <p:nvSpPr>
              <p:cNvPr id="101" name="Left Brace 100"/>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2" name="TextBox 101"/>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UD5</a:t>
                </a:r>
              </a:p>
            </p:txBody>
          </p:sp>
        </p:grpSp>
        <p:grpSp>
          <p:nvGrpSpPr>
            <p:cNvPr id="98" name="Group 97"/>
            <p:cNvGrpSpPr/>
            <p:nvPr/>
          </p:nvGrpSpPr>
          <p:grpSpPr>
            <a:xfrm>
              <a:off x="1313016" y="4051704"/>
              <a:ext cx="374221" cy="489006"/>
              <a:chOff x="896211" y="4053542"/>
              <a:chExt cx="374221" cy="489006"/>
            </a:xfrm>
          </p:grpSpPr>
          <p:sp>
            <p:nvSpPr>
              <p:cNvPr id="99" name="Left Brace 98"/>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0" name="TextBox 99"/>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UD6</a:t>
                </a:r>
              </a:p>
            </p:txBody>
          </p:sp>
        </p:grpSp>
      </p:grpSp>
      <p:grpSp>
        <p:nvGrpSpPr>
          <p:cNvPr id="103" name="Group 102"/>
          <p:cNvGrpSpPr/>
          <p:nvPr/>
        </p:nvGrpSpPr>
        <p:grpSpPr>
          <a:xfrm>
            <a:off x="6155395" y="5116150"/>
            <a:ext cx="1698571" cy="503037"/>
            <a:chOff x="847179" y="4051704"/>
            <a:chExt cx="840058" cy="503108"/>
          </a:xfrm>
        </p:grpSpPr>
        <p:grpSp>
          <p:nvGrpSpPr>
            <p:cNvPr id="104" name="Group 103"/>
            <p:cNvGrpSpPr/>
            <p:nvPr/>
          </p:nvGrpSpPr>
          <p:grpSpPr>
            <a:xfrm>
              <a:off x="847179" y="4053542"/>
              <a:ext cx="374221" cy="501270"/>
              <a:chOff x="847179" y="4053542"/>
              <a:chExt cx="374221" cy="501270"/>
            </a:xfrm>
          </p:grpSpPr>
          <p:sp>
            <p:nvSpPr>
              <p:cNvPr id="108" name="Left Brace 107"/>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9" name="TextBox 108"/>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UD7</a:t>
                </a:r>
              </a:p>
            </p:txBody>
          </p:sp>
        </p:grpSp>
        <p:grpSp>
          <p:nvGrpSpPr>
            <p:cNvPr id="105" name="Group 104"/>
            <p:cNvGrpSpPr/>
            <p:nvPr/>
          </p:nvGrpSpPr>
          <p:grpSpPr>
            <a:xfrm>
              <a:off x="1313016" y="4051704"/>
              <a:ext cx="374221" cy="489006"/>
              <a:chOff x="896211" y="4053542"/>
              <a:chExt cx="374221" cy="489006"/>
            </a:xfrm>
          </p:grpSpPr>
          <p:sp>
            <p:nvSpPr>
              <p:cNvPr id="106" name="Left Brace 105"/>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7" name="TextBox 106"/>
              <p:cNvSpPr txBox="1"/>
              <p:nvPr/>
            </p:nvSpPr>
            <p:spPr>
              <a:xfrm>
                <a:off x="951082" y="4230475"/>
                <a:ext cx="289596" cy="312073"/>
              </a:xfrm>
              <a:prstGeom prst="rect">
                <a:avLst/>
              </a:prstGeom>
              <a:noFill/>
              <a:ln>
                <a:solidFill>
                  <a:schemeClr val="bg1"/>
                </a:solidFill>
              </a:ln>
            </p:spPr>
            <p:txBody>
              <a:bodyPr wrap="square" rtlCol="0">
                <a:spAutoFit/>
              </a:bodyPr>
              <a:lstStyle/>
              <a:p>
                <a:r>
                  <a:rPr lang="en-US" sz="1400" dirty="0">
                    <a:solidFill>
                      <a:schemeClr val="bg1"/>
                    </a:solidFill>
                  </a:rPr>
                  <a:t>UD8</a:t>
                </a:r>
              </a:p>
            </p:txBody>
          </p:sp>
        </p:grpSp>
      </p:grpSp>
      <p:grpSp>
        <p:nvGrpSpPr>
          <p:cNvPr id="110" name="Group 109"/>
          <p:cNvGrpSpPr/>
          <p:nvPr/>
        </p:nvGrpSpPr>
        <p:grpSpPr>
          <a:xfrm>
            <a:off x="8014627" y="5124706"/>
            <a:ext cx="1698571" cy="503037"/>
            <a:chOff x="847179" y="4051704"/>
            <a:chExt cx="840058" cy="503108"/>
          </a:xfrm>
        </p:grpSpPr>
        <p:grpSp>
          <p:nvGrpSpPr>
            <p:cNvPr id="111" name="Group 110"/>
            <p:cNvGrpSpPr/>
            <p:nvPr/>
          </p:nvGrpSpPr>
          <p:grpSpPr>
            <a:xfrm>
              <a:off x="847179" y="4053542"/>
              <a:ext cx="374221" cy="501270"/>
              <a:chOff x="847179" y="4053542"/>
              <a:chExt cx="374221" cy="501270"/>
            </a:xfrm>
          </p:grpSpPr>
          <p:sp>
            <p:nvSpPr>
              <p:cNvPr id="115" name="Left Brace 114"/>
              <p:cNvSpPr/>
              <p:nvPr/>
            </p:nvSpPr>
            <p:spPr>
              <a:xfrm rot="16200000">
                <a:off x="961234"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16" name="TextBox 115"/>
              <p:cNvSpPr txBox="1"/>
              <p:nvPr/>
            </p:nvSpPr>
            <p:spPr>
              <a:xfrm>
                <a:off x="923018" y="4242739"/>
                <a:ext cx="294183" cy="312073"/>
              </a:xfrm>
              <a:prstGeom prst="rect">
                <a:avLst/>
              </a:prstGeom>
              <a:noFill/>
              <a:ln>
                <a:solidFill>
                  <a:schemeClr val="bg1"/>
                </a:solidFill>
              </a:ln>
            </p:spPr>
            <p:txBody>
              <a:bodyPr wrap="square" rtlCol="0">
                <a:spAutoFit/>
              </a:bodyPr>
              <a:lstStyle/>
              <a:p>
                <a:r>
                  <a:rPr lang="en-US" sz="1400" dirty="0">
                    <a:solidFill>
                      <a:schemeClr val="bg1"/>
                    </a:solidFill>
                  </a:rPr>
                  <a:t>UD9</a:t>
                </a:r>
              </a:p>
            </p:txBody>
          </p:sp>
        </p:grpSp>
        <p:grpSp>
          <p:nvGrpSpPr>
            <p:cNvPr id="112" name="Group 111"/>
            <p:cNvGrpSpPr/>
            <p:nvPr/>
          </p:nvGrpSpPr>
          <p:grpSpPr>
            <a:xfrm>
              <a:off x="1313016" y="4051704"/>
              <a:ext cx="374221" cy="489006"/>
              <a:chOff x="896211" y="4053542"/>
              <a:chExt cx="374221" cy="489006"/>
            </a:xfrm>
          </p:grpSpPr>
          <p:sp>
            <p:nvSpPr>
              <p:cNvPr id="113" name="Left Brace 112"/>
              <p:cNvSpPr/>
              <p:nvPr/>
            </p:nvSpPr>
            <p:spPr>
              <a:xfrm rot="16200000">
                <a:off x="1010266" y="3939487"/>
                <a:ext cx="146111" cy="374221"/>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14" name="TextBox 113"/>
              <p:cNvSpPr txBox="1"/>
              <p:nvPr/>
            </p:nvSpPr>
            <p:spPr>
              <a:xfrm>
                <a:off x="951082" y="4230475"/>
                <a:ext cx="319350" cy="312073"/>
              </a:xfrm>
              <a:prstGeom prst="rect">
                <a:avLst/>
              </a:prstGeom>
              <a:noFill/>
              <a:ln>
                <a:solidFill>
                  <a:schemeClr val="bg1"/>
                </a:solidFill>
              </a:ln>
            </p:spPr>
            <p:txBody>
              <a:bodyPr wrap="square" rtlCol="0">
                <a:spAutoFit/>
              </a:bodyPr>
              <a:lstStyle/>
              <a:p>
                <a:r>
                  <a:rPr lang="en-US" sz="1400" dirty="0">
                    <a:solidFill>
                      <a:schemeClr val="bg1"/>
                    </a:solidFill>
                  </a:rPr>
                  <a:t>UD10</a:t>
                </a:r>
              </a:p>
            </p:txBody>
          </p:sp>
        </p:grpSp>
      </p:grpSp>
      <p:sp>
        <p:nvSpPr>
          <p:cNvPr id="120" name="Rectangle 119"/>
          <p:cNvSpPr>
            <a:spLocks noChangeAspect="1"/>
          </p:cNvSpPr>
          <p:nvPr/>
        </p:nvSpPr>
        <p:spPr>
          <a:xfrm>
            <a:off x="343996" y="3702932"/>
            <a:ext cx="374168" cy="36350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22" name="Rectangle 121"/>
          <p:cNvSpPr>
            <a:spLocks noChangeAspect="1"/>
          </p:cNvSpPr>
          <p:nvPr/>
        </p:nvSpPr>
        <p:spPr>
          <a:xfrm>
            <a:off x="1300492" y="3705038"/>
            <a:ext cx="374168" cy="36350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4" name="Rectangle 123"/>
          <p:cNvSpPr>
            <a:spLocks noChangeAspect="1"/>
          </p:cNvSpPr>
          <p:nvPr/>
        </p:nvSpPr>
        <p:spPr>
          <a:xfrm>
            <a:off x="2256989" y="3683007"/>
            <a:ext cx="374168" cy="36350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5" name="Rectangle 124"/>
          <p:cNvSpPr/>
          <p:nvPr/>
        </p:nvSpPr>
        <p:spPr>
          <a:xfrm>
            <a:off x="8411107" y="3708709"/>
            <a:ext cx="374168" cy="36350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6" name="Rectangle 125"/>
          <p:cNvSpPr>
            <a:spLocks noChangeAspect="1"/>
          </p:cNvSpPr>
          <p:nvPr/>
        </p:nvSpPr>
        <p:spPr>
          <a:xfrm>
            <a:off x="3213485" y="3683007"/>
            <a:ext cx="374168" cy="36350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8" name="Rectangle 127"/>
          <p:cNvSpPr>
            <a:spLocks noChangeAspect="1"/>
          </p:cNvSpPr>
          <p:nvPr/>
        </p:nvSpPr>
        <p:spPr>
          <a:xfrm>
            <a:off x="4169981" y="3681956"/>
            <a:ext cx="374168" cy="36350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0" name="Rectangle 129"/>
          <p:cNvSpPr>
            <a:spLocks noChangeAspect="1"/>
          </p:cNvSpPr>
          <p:nvPr/>
        </p:nvSpPr>
        <p:spPr>
          <a:xfrm>
            <a:off x="6100768" y="3681956"/>
            <a:ext cx="374168" cy="36350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49" name="Group 148"/>
          <p:cNvGrpSpPr/>
          <p:nvPr/>
        </p:nvGrpSpPr>
        <p:grpSpPr>
          <a:xfrm>
            <a:off x="10248918" y="3702932"/>
            <a:ext cx="1699240" cy="1238028"/>
            <a:chOff x="6910965" y="2165384"/>
            <a:chExt cx="1376492" cy="1238204"/>
          </a:xfrm>
        </p:grpSpPr>
        <p:sp>
          <p:nvSpPr>
            <p:cNvPr id="144" name="Rectangle 143"/>
            <p:cNvSpPr>
              <a:spLocks noChangeAspect="1"/>
            </p:cNvSpPr>
            <p:nvPr/>
          </p:nvSpPr>
          <p:spPr>
            <a:xfrm>
              <a:off x="6910965" y="2602708"/>
              <a:ext cx="1363016" cy="36355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solidFill>
                    <a:schemeClr val="bg1"/>
                  </a:solidFill>
                </a:rPr>
                <a:t>10 - NT1 Nodes</a:t>
              </a:r>
            </a:p>
          </p:txBody>
        </p:sp>
        <p:sp>
          <p:nvSpPr>
            <p:cNvPr id="145" name="Rectangle 144"/>
            <p:cNvSpPr>
              <a:spLocks noChangeAspect="1"/>
            </p:cNvSpPr>
            <p:nvPr/>
          </p:nvSpPr>
          <p:spPr>
            <a:xfrm>
              <a:off x="6910965" y="3040032"/>
              <a:ext cx="1376492" cy="36355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solidFill>
                    <a:schemeClr val="bg1"/>
                  </a:solidFill>
                </a:rPr>
                <a:t>20 -NT2 Nodes</a:t>
              </a:r>
            </a:p>
          </p:txBody>
        </p:sp>
        <p:sp>
          <p:nvSpPr>
            <p:cNvPr id="146" name="Rectangle 145"/>
            <p:cNvSpPr>
              <a:spLocks noChangeAspect="1"/>
            </p:cNvSpPr>
            <p:nvPr/>
          </p:nvSpPr>
          <p:spPr>
            <a:xfrm>
              <a:off x="6913540" y="2165384"/>
              <a:ext cx="1357864" cy="3635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solidFill>
                    <a:schemeClr val="bg1"/>
                  </a:solidFill>
                </a:rPr>
                <a:t>7- SF  nodes</a:t>
              </a:r>
            </a:p>
          </p:txBody>
        </p:sp>
      </p:grpSp>
      <p:sp>
        <p:nvSpPr>
          <p:cNvPr id="158" name="TextBox 157"/>
          <p:cNvSpPr txBox="1"/>
          <p:nvPr/>
        </p:nvSpPr>
        <p:spPr>
          <a:xfrm>
            <a:off x="10405585" y="3349221"/>
            <a:ext cx="864019" cy="369332"/>
          </a:xfrm>
          <a:prstGeom prst="rect">
            <a:avLst/>
          </a:prstGeom>
          <a:noFill/>
        </p:spPr>
        <p:txBody>
          <a:bodyPr wrap="none" rtlCol="0">
            <a:spAutoFit/>
          </a:bodyPr>
          <a:lstStyle/>
          <a:p>
            <a:r>
              <a:rPr lang="en-US" dirty="0">
                <a:solidFill>
                  <a:schemeClr val="bg1"/>
                </a:solidFill>
              </a:rPr>
              <a:t>Legend</a:t>
            </a:r>
          </a:p>
        </p:txBody>
      </p:sp>
    </p:spTree>
    <p:extLst>
      <p:ext uri="{BB962C8B-B14F-4D97-AF65-F5344CB8AC3E}">
        <p14:creationId xmlns:p14="http://schemas.microsoft.com/office/powerpoint/2010/main" val="3809187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Best practices – Cluster Security</a:t>
            </a:r>
          </a:p>
        </p:txBody>
      </p:sp>
      <p:sp>
        <p:nvSpPr>
          <p:cNvPr id="3" name="Content Placeholder 2"/>
          <p:cNvSpPr>
            <a:spLocks noGrp="1"/>
          </p:cNvSpPr>
          <p:nvPr>
            <p:ph idx="4294967295"/>
          </p:nvPr>
        </p:nvSpPr>
        <p:spPr>
          <a:xfrm>
            <a:off x="724662" y="1570912"/>
            <a:ext cx="10793779" cy="4851766"/>
          </a:xfrm>
        </p:spPr>
        <p:txBody>
          <a:bodyPr>
            <a:normAutofit/>
          </a:bodyPr>
          <a:lstStyle/>
          <a:p>
            <a:pPr fontAlgn="ctr">
              <a:buFont typeface="Wingdings" panose="05000000000000000000" pitchFamily="2" charset="2"/>
              <a:buChar char="§"/>
            </a:pPr>
            <a:r>
              <a:rPr lang="en-US" sz="3300" dirty="0">
                <a:solidFill>
                  <a:schemeClr val="bg1"/>
                </a:solidFill>
              </a:rPr>
              <a:t>Always use a secure cluster to deploy anything you care about</a:t>
            </a:r>
          </a:p>
          <a:p>
            <a:pPr fontAlgn="ctr">
              <a:buFont typeface="Wingdings" panose="05000000000000000000" pitchFamily="2" charset="2"/>
              <a:buChar char="§"/>
            </a:pPr>
            <a:endParaRPr lang="en-US" sz="3300" dirty="0" smtClean="0">
              <a:solidFill>
                <a:schemeClr val="bg1"/>
              </a:solidFill>
            </a:endParaRPr>
          </a:p>
          <a:p>
            <a:pPr fontAlgn="ctr">
              <a:buFont typeface="Wingdings" panose="05000000000000000000" pitchFamily="2" charset="2"/>
              <a:buChar char="§"/>
            </a:pPr>
            <a:r>
              <a:rPr lang="en-US" sz="3300" dirty="0" smtClean="0">
                <a:solidFill>
                  <a:schemeClr val="bg1"/>
                </a:solidFill>
              </a:rPr>
              <a:t>Additionally </a:t>
            </a:r>
            <a:r>
              <a:rPr lang="en-US" sz="3300" dirty="0">
                <a:solidFill>
                  <a:schemeClr val="bg1"/>
                </a:solidFill>
              </a:rPr>
              <a:t>consider the following</a:t>
            </a:r>
          </a:p>
          <a:p>
            <a:pPr lvl="1" fontAlgn="ctr">
              <a:buFont typeface="Wingdings" panose="05000000000000000000" pitchFamily="2" charset="2"/>
              <a:buChar char="§"/>
            </a:pPr>
            <a:endParaRPr lang="en-US" sz="3300" dirty="0" smtClean="0">
              <a:solidFill>
                <a:schemeClr val="bg1"/>
              </a:solidFill>
            </a:endParaRPr>
          </a:p>
          <a:p>
            <a:pPr lvl="1" fontAlgn="ctr">
              <a:buFont typeface="Wingdings" panose="05000000000000000000" pitchFamily="2" charset="2"/>
              <a:buChar char="§"/>
            </a:pPr>
            <a:r>
              <a:rPr lang="en-US" sz="3300" dirty="0" smtClean="0">
                <a:solidFill>
                  <a:schemeClr val="bg1"/>
                </a:solidFill>
              </a:rPr>
              <a:t>Create </a:t>
            </a:r>
            <a:r>
              <a:rPr lang="en-US" sz="3300" dirty="0">
                <a:solidFill>
                  <a:schemeClr val="bg1"/>
                </a:solidFill>
              </a:rPr>
              <a:t>DMZs using NSGs</a:t>
            </a:r>
          </a:p>
          <a:p>
            <a:pPr lvl="1" fontAlgn="ctr">
              <a:buFont typeface="Wingdings" panose="05000000000000000000" pitchFamily="2" charset="2"/>
              <a:buChar char="§"/>
            </a:pPr>
            <a:endParaRPr lang="en-US" sz="3300" dirty="0" smtClean="0">
              <a:solidFill>
                <a:schemeClr val="bg1"/>
              </a:solidFill>
            </a:endParaRPr>
          </a:p>
          <a:p>
            <a:pPr lvl="1" fontAlgn="ctr">
              <a:buFont typeface="Wingdings" panose="05000000000000000000" pitchFamily="2" charset="2"/>
              <a:buChar char="§"/>
            </a:pPr>
            <a:r>
              <a:rPr lang="en-US" sz="3300" dirty="0" smtClean="0">
                <a:solidFill>
                  <a:schemeClr val="bg1"/>
                </a:solidFill>
              </a:rPr>
              <a:t>Use </a:t>
            </a:r>
            <a:r>
              <a:rPr lang="en-US" sz="3300" dirty="0">
                <a:solidFill>
                  <a:schemeClr val="bg1"/>
                </a:solidFill>
              </a:rPr>
              <a:t>Jump boxes to manage your cluster</a:t>
            </a:r>
          </a:p>
          <a:p>
            <a:pPr marL="0" indent="0" fontAlgn="ctr">
              <a:buNone/>
            </a:pPr>
            <a:endParaRPr lang="en-US" dirty="0">
              <a:solidFill>
                <a:schemeClr val="bg1"/>
              </a:solidFill>
            </a:endParaRPr>
          </a:p>
          <a:p>
            <a:pPr fontAlgn="ct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8802292" y="2642582"/>
            <a:ext cx="2988083" cy="2988083"/>
          </a:xfrm>
          <a:prstGeom prst="rect">
            <a:avLst/>
          </a:prstGeom>
        </p:spPr>
      </p:pic>
    </p:spTree>
    <p:extLst>
      <p:ext uri="{BB962C8B-B14F-4D97-AF65-F5344CB8AC3E}">
        <p14:creationId xmlns:p14="http://schemas.microsoft.com/office/powerpoint/2010/main" val="635714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Best practices – Cluster Security</a:t>
            </a:r>
          </a:p>
        </p:txBody>
      </p:sp>
      <p:grpSp>
        <p:nvGrpSpPr>
          <p:cNvPr id="11" name="Group 10"/>
          <p:cNvGrpSpPr/>
          <p:nvPr/>
        </p:nvGrpSpPr>
        <p:grpSpPr>
          <a:xfrm>
            <a:off x="1016259" y="1262640"/>
            <a:ext cx="7395505" cy="5209432"/>
            <a:chOff x="1036637" y="1287462"/>
            <a:chExt cx="9677400" cy="4490258"/>
          </a:xfrm>
          <a:solidFill>
            <a:schemeClr val="accent5">
              <a:lumMod val="20000"/>
              <a:lumOff val="80000"/>
            </a:schemeClr>
          </a:solidFill>
        </p:grpSpPr>
        <p:sp>
          <p:nvSpPr>
            <p:cNvPr id="12" name="Rectangle 11"/>
            <p:cNvSpPr/>
            <p:nvPr/>
          </p:nvSpPr>
          <p:spPr bwMode="auto">
            <a:xfrm>
              <a:off x="1036637" y="1287462"/>
              <a:ext cx="9677400" cy="4490258"/>
            </a:xfrm>
            <a:prstGeom prst="rect">
              <a:avLst/>
            </a:prstGeom>
            <a:grpFill/>
            <a:ln w="34925" cap="rnd">
              <a:solidFill>
                <a:schemeClr val="accent1"/>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Service Fabric Cluster</a:t>
              </a:r>
            </a:p>
          </p:txBody>
        </p:sp>
        <p:cxnSp>
          <p:nvCxnSpPr>
            <p:cNvPr id="13" name="Straight Connector 12"/>
            <p:cNvCxnSpPr/>
            <p:nvPr/>
          </p:nvCxnSpPr>
          <p:spPr>
            <a:xfrm>
              <a:off x="1036637" y="1838710"/>
              <a:ext cx="9677400" cy="0"/>
            </a:xfrm>
            <a:prstGeom prst="line">
              <a:avLst/>
            </a:prstGeom>
            <a:grpFill/>
            <a:ln w="3492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p:nvGrpSpPr>
        <p:grpSpPr>
          <a:xfrm>
            <a:off x="9831103" y="1475605"/>
            <a:ext cx="1666909" cy="1757997"/>
            <a:chOff x="10028237" y="1504697"/>
            <a:chExt cx="1700334" cy="1793249"/>
          </a:xfrm>
        </p:grpSpPr>
        <p:sp>
          <p:nvSpPr>
            <p:cNvPr id="58" name="Rectangle 57"/>
            <p:cNvSpPr/>
            <p:nvPr/>
          </p:nvSpPr>
          <p:spPr bwMode="auto">
            <a:xfrm>
              <a:off x="10028237" y="2003698"/>
              <a:ext cx="1681284" cy="588340"/>
            </a:xfrm>
            <a:prstGeom prst="rect">
              <a:avLst/>
            </a:prstGeom>
            <a:ln w="34925" cap="rnd">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rgbClr val="097ECF"/>
                  </a:solidFill>
                  <a:effectLst>
                    <a:outerShdw blurRad="38100" dist="19050" dir="2700000" algn="tl" rotWithShape="0">
                      <a:schemeClr val="dk1">
                        <a:alpha val="40000"/>
                      </a:schemeClr>
                    </a:outerShdw>
                  </a:effectLst>
                  <a:ea typeface="Segoe UI" pitchFamily="34" charset="0"/>
                  <a:cs typeface="Segoe UI" pitchFamily="34" charset="0"/>
                </a:rPr>
                <a:t>Key Vault</a:t>
              </a:r>
            </a:p>
          </p:txBody>
        </p:sp>
        <p:sp>
          <p:nvSpPr>
            <p:cNvPr id="59" name="Rectangle 58"/>
            <p:cNvSpPr/>
            <p:nvPr/>
          </p:nvSpPr>
          <p:spPr bwMode="auto">
            <a:xfrm>
              <a:off x="10028237" y="2709606"/>
              <a:ext cx="1700334" cy="588340"/>
            </a:xfrm>
            <a:prstGeom prst="rect">
              <a:avLst/>
            </a:prstGeom>
            <a:ln w="34925" cap="rnd">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rgbClr val="097ECF"/>
                  </a:solidFill>
                  <a:effectLst>
                    <a:outerShdw blurRad="38100" dist="19050" dir="2700000" algn="tl" rotWithShape="0">
                      <a:schemeClr val="dk1">
                        <a:alpha val="40000"/>
                      </a:schemeClr>
                    </a:outerShdw>
                  </a:effectLst>
                  <a:ea typeface="Segoe UI" pitchFamily="34" charset="0"/>
                  <a:cs typeface="Segoe UI" pitchFamily="34" charset="0"/>
                </a:rPr>
                <a:t>AAD</a:t>
              </a:r>
            </a:p>
          </p:txBody>
        </p:sp>
        <p:sp>
          <p:nvSpPr>
            <p:cNvPr id="64" name="TextBox 63"/>
            <p:cNvSpPr txBox="1"/>
            <p:nvPr/>
          </p:nvSpPr>
          <p:spPr>
            <a:xfrm>
              <a:off x="10256837" y="1504697"/>
              <a:ext cx="1144391" cy="544793"/>
            </a:xfrm>
            <a:prstGeom prst="rect">
              <a:avLst/>
            </a:prstGeom>
            <a:noFill/>
          </p:spPr>
          <p:txBody>
            <a:bodyPr wrap="none" lIns="179285" tIns="143428" rIns="179285" bIns="143428" rtlCol="0">
              <a:spAutoFit/>
            </a:bodyPr>
            <a:lstStyle/>
            <a:p>
              <a:pPr>
                <a:lnSpc>
                  <a:spcPct val="90000"/>
                </a:lnSpc>
                <a:spcAft>
                  <a:spcPts val="588"/>
                </a:spcAft>
              </a:pPr>
              <a:r>
                <a:rPr lang="en-US" sz="1765" b="1" dirty="0">
                  <a:solidFill>
                    <a:schemeClr val="bg1"/>
                  </a:solidFill>
                </a:rPr>
                <a:t>Security</a:t>
              </a:r>
            </a:p>
          </p:txBody>
        </p:sp>
      </p:grpSp>
      <p:grpSp>
        <p:nvGrpSpPr>
          <p:cNvPr id="94" name="Group 93"/>
          <p:cNvGrpSpPr/>
          <p:nvPr/>
        </p:nvGrpSpPr>
        <p:grpSpPr>
          <a:xfrm>
            <a:off x="5997392" y="2577594"/>
            <a:ext cx="2299087" cy="3585699"/>
            <a:chOff x="4133468" y="2005163"/>
            <a:chExt cx="9677399" cy="4490258"/>
          </a:xfrm>
          <a:solidFill>
            <a:schemeClr val="accent3">
              <a:alpha val="68000"/>
            </a:schemeClr>
          </a:solidFill>
        </p:grpSpPr>
        <p:sp>
          <p:nvSpPr>
            <p:cNvPr id="95" name="Rectangle 94"/>
            <p:cNvSpPr/>
            <p:nvPr/>
          </p:nvSpPr>
          <p:spPr bwMode="auto">
            <a:xfrm>
              <a:off x="4133468" y="2005163"/>
              <a:ext cx="9677399" cy="4490258"/>
            </a:xfrm>
            <a:prstGeom prst="rect">
              <a:avLst/>
            </a:prstGeom>
            <a:grpFill/>
            <a:ln w="34925" cap="rnd">
              <a:solidFill>
                <a:schemeClr val="accent3">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LB#3</a:t>
              </a:r>
            </a:p>
          </p:txBody>
        </p:sp>
        <p:cxnSp>
          <p:nvCxnSpPr>
            <p:cNvPr id="96" name="Straight Connector 95"/>
            <p:cNvCxnSpPr/>
            <p:nvPr/>
          </p:nvCxnSpPr>
          <p:spPr>
            <a:xfrm>
              <a:off x="4133468" y="5877764"/>
              <a:ext cx="9677399" cy="0"/>
            </a:xfrm>
            <a:prstGeom prst="line">
              <a:avLst/>
            </a:prstGeom>
            <a:grpFill/>
            <a:ln w="34925" cap="rnd">
              <a:solidFill>
                <a:schemeClr val="accent3">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3556129" y="2607277"/>
            <a:ext cx="2299087" cy="3585699"/>
            <a:chOff x="4133468" y="2005163"/>
            <a:chExt cx="9677399" cy="4490258"/>
          </a:xfrm>
          <a:solidFill>
            <a:schemeClr val="accent3">
              <a:alpha val="68000"/>
            </a:schemeClr>
          </a:solidFill>
        </p:grpSpPr>
        <p:sp>
          <p:nvSpPr>
            <p:cNvPr id="98" name="Rectangle 97"/>
            <p:cNvSpPr/>
            <p:nvPr/>
          </p:nvSpPr>
          <p:spPr bwMode="auto">
            <a:xfrm>
              <a:off x="4133468" y="2005163"/>
              <a:ext cx="9677399" cy="4490258"/>
            </a:xfrm>
            <a:prstGeom prst="rect">
              <a:avLst/>
            </a:prstGeom>
            <a:grpFill/>
            <a:ln w="34925" cap="rnd">
              <a:solidFill>
                <a:schemeClr val="accent3">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LB#2</a:t>
              </a:r>
            </a:p>
          </p:txBody>
        </p:sp>
        <p:cxnSp>
          <p:nvCxnSpPr>
            <p:cNvPr id="99" name="Straight Connector 98"/>
            <p:cNvCxnSpPr/>
            <p:nvPr/>
          </p:nvCxnSpPr>
          <p:spPr>
            <a:xfrm>
              <a:off x="4133468" y="5877764"/>
              <a:ext cx="9677399" cy="0"/>
            </a:xfrm>
            <a:prstGeom prst="line">
              <a:avLst/>
            </a:prstGeom>
            <a:grpFill/>
            <a:ln w="34925" cap="rnd">
              <a:solidFill>
                <a:schemeClr val="accent3">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1165663" y="2607277"/>
            <a:ext cx="2299087" cy="3585699"/>
            <a:chOff x="4133468" y="2005163"/>
            <a:chExt cx="9677399" cy="4490258"/>
          </a:xfrm>
          <a:solidFill>
            <a:schemeClr val="accent3">
              <a:alpha val="68000"/>
            </a:schemeClr>
          </a:solidFill>
        </p:grpSpPr>
        <p:sp>
          <p:nvSpPr>
            <p:cNvPr id="101" name="Rectangle 100"/>
            <p:cNvSpPr/>
            <p:nvPr/>
          </p:nvSpPr>
          <p:spPr bwMode="auto">
            <a:xfrm>
              <a:off x="4133468" y="2005163"/>
              <a:ext cx="9677399" cy="4490258"/>
            </a:xfrm>
            <a:prstGeom prst="rect">
              <a:avLst/>
            </a:prstGeom>
            <a:grpFill/>
            <a:ln w="34925" cap="rnd">
              <a:solidFill>
                <a:schemeClr val="accent3">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LB#1</a:t>
              </a:r>
            </a:p>
          </p:txBody>
        </p:sp>
        <p:cxnSp>
          <p:nvCxnSpPr>
            <p:cNvPr id="102" name="Straight Connector 101"/>
            <p:cNvCxnSpPr/>
            <p:nvPr/>
          </p:nvCxnSpPr>
          <p:spPr>
            <a:xfrm>
              <a:off x="4133468" y="5877764"/>
              <a:ext cx="9677399" cy="0"/>
            </a:xfrm>
            <a:prstGeom prst="line">
              <a:avLst/>
            </a:prstGeom>
            <a:grpFill/>
            <a:ln w="34925" cap="rnd">
              <a:solidFill>
                <a:schemeClr val="accent3">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1240366" y="2701692"/>
            <a:ext cx="2129009" cy="2968370"/>
            <a:chOff x="1036637" y="1287462"/>
            <a:chExt cx="9677400" cy="4490258"/>
          </a:xfrm>
          <a:solidFill>
            <a:schemeClr val="accent1">
              <a:lumMod val="20000"/>
              <a:lumOff val="80000"/>
            </a:schemeClr>
          </a:solidFill>
        </p:grpSpPr>
        <p:sp>
          <p:nvSpPr>
            <p:cNvPr id="104" name="Rectangle 103"/>
            <p:cNvSpPr/>
            <p:nvPr/>
          </p:nvSpPr>
          <p:spPr bwMode="auto">
            <a:xfrm>
              <a:off x="1036637" y="1287462"/>
              <a:ext cx="9677400" cy="4490258"/>
            </a:xfrm>
            <a:prstGeom prst="rect">
              <a:avLst/>
            </a:prstGeom>
            <a:grpFill/>
            <a:ln w="34925" cap="rnd">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NSG#1</a:t>
              </a:r>
            </a:p>
          </p:txBody>
        </p:sp>
        <p:cxnSp>
          <p:nvCxnSpPr>
            <p:cNvPr id="105" name="Straight Connector 104"/>
            <p:cNvCxnSpPr/>
            <p:nvPr/>
          </p:nvCxnSpPr>
          <p:spPr>
            <a:xfrm>
              <a:off x="1036637" y="1838710"/>
              <a:ext cx="9677400" cy="0"/>
            </a:xfrm>
            <a:prstGeom prst="line">
              <a:avLst/>
            </a:prstGeom>
            <a:grpFill/>
            <a:ln w="34925"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630832" y="2701692"/>
            <a:ext cx="2129009" cy="2968370"/>
            <a:chOff x="1036637" y="1287462"/>
            <a:chExt cx="9677400" cy="4490258"/>
          </a:xfrm>
          <a:solidFill>
            <a:schemeClr val="tx2">
              <a:lumMod val="20000"/>
              <a:lumOff val="80000"/>
            </a:schemeClr>
          </a:solidFill>
        </p:grpSpPr>
        <p:sp>
          <p:nvSpPr>
            <p:cNvPr id="107" name="Rectangle 106"/>
            <p:cNvSpPr/>
            <p:nvPr/>
          </p:nvSpPr>
          <p:spPr bwMode="auto">
            <a:xfrm>
              <a:off x="1036637" y="1287462"/>
              <a:ext cx="9677400" cy="4490258"/>
            </a:xfrm>
            <a:prstGeom prst="rect">
              <a:avLst/>
            </a:prstGeom>
            <a:grpFill/>
            <a:ln w="34925" cap="rnd">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NSG#2</a:t>
              </a:r>
            </a:p>
          </p:txBody>
        </p:sp>
        <p:cxnSp>
          <p:nvCxnSpPr>
            <p:cNvPr id="108" name="Straight Connector 107"/>
            <p:cNvCxnSpPr/>
            <p:nvPr/>
          </p:nvCxnSpPr>
          <p:spPr>
            <a:xfrm>
              <a:off x="1036637" y="1838710"/>
              <a:ext cx="9677400" cy="0"/>
            </a:xfrm>
            <a:prstGeom prst="line">
              <a:avLst/>
            </a:prstGeom>
            <a:grpFill/>
            <a:ln w="34925"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058649" y="2701692"/>
            <a:ext cx="2129009" cy="2968370"/>
            <a:chOff x="1036637" y="1287462"/>
            <a:chExt cx="9677400" cy="4490258"/>
          </a:xfrm>
          <a:solidFill>
            <a:schemeClr val="tx2">
              <a:lumMod val="20000"/>
              <a:lumOff val="80000"/>
            </a:schemeClr>
          </a:solidFill>
        </p:grpSpPr>
        <p:sp>
          <p:nvSpPr>
            <p:cNvPr id="110" name="Rectangle 109"/>
            <p:cNvSpPr/>
            <p:nvPr/>
          </p:nvSpPr>
          <p:spPr bwMode="auto">
            <a:xfrm>
              <a:off x="1036637" y="1287462"/>
              <a:ext cx="9677400" cy="4490258"/>
            </a:xfrm>
            <a:prstGeom prst="rect">
              <a:avLst/>
            </a:prstGeom>
            <a:grpFill/>
            <a:ln w="34925" cap="rnd">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NSG#2</a:t>
              </a:r>
              <a:endParaRPr lang="en-US" sz="2353"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cxnSp>
          <p:nvCxnSpPr>
            <p:cNvPr id="111" name="Straight Connector 110"/>
            <p:cNvCxnSpPr/>
            <p:nvPr/>
          </p:nvCxnSpPr>
          <p:spPr>
            <a:xfrm>
              <a:off x="1036637" y="1838710"/>
              <a:ext cx="9677400" cy="0"/>
            </a:xfrm>
            <a:prstGeom prst="line">
              <a:avLst/>
            </a:prstGeom>
            <a:grpFill/>
            <a:ln w="34925"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1389770" y="3121492"/>
            <a:ext cx="1830201" cy="2418878"/>
            <a:chOff x="1417637" y="3079356"/>
            <a:chExt cx="1866900" cy="2409779"/>
          </a:xfrm>
        </p:grpSpPr>
        <p:grpSp>
          <p:nvGrpSpPr>
            <p:cNvPr id="113" name="Group 112"/>
            <p:cNvGrpSpPr/>
            <p:nvPr/>
          </p:nvGrpSpPr>
          <p:grpSpPr>
            <a:xfrm>
              <a:off x="1417637" y="3079356"/>
              <a:ext cx="1866900" cy="2409779"/>
              <a:chOff x="1036637" y="1287462"/>
              <a:chExt cx="9677400" cy="3788296"/>
            </a:xfrm>
          </p:grpSpPr>
          <p:sp>
            <p:nvSpPr>
              <p:cNvPr id="117" name="Rectangle 116"/>
              <p:cNvSpPr/>
              <p:nvPr/>
            </p:nvSpPr>
            <p:spPr bwMode="auto">
              <a:xfrm>
                <a:off x="1036637" y="1287462"/>
                <a:ext cx="9677400" cy="3788296"/>
              </a:xfrm>
              <a:prstGeom prst="rect">
                <a:avLst/>
              </a:prstGeom>
              <a:ln w="34925" cap="rnd">
                <a:solidFill>
                  <a:schemeClr val="accent6"/>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VMSS#1</a:t>
                </a:r>
              </a:p>
            </p:txBody>
          </p:sp>
          <p:cxnSp>
            <p:nvCxnSpPr>
              <p:cNvPr id="118" name="Straight Connector 117"/>
              <p:cNvCxnSpPr/>
              <p:nvPr/>
            </p:nvCxnSpPr>
            <p:spPr>
              <a:xfrm>
                <a:off x="1036637" y="2064222"/>
                <a:ext cx="9677400" cy="0"/>
              </a:xfrm>
              <a:prstGeom prst="line">
                <a:avLst/>
              </a:prstGeom>
              <a:ln w="34925"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4" name="Rectangle 113"/>
            <p:cNvSpPr/>
            <p:nvPr/>
          </p:nvSpPr>
          <p:spPr bwMode="auto">
            <a:xfrm>
              <a:off x="1570037" y="3704877"/>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15" name="Rectangle 114"/>
            <p:cNvSpPr/>
            <p:nvPr/>
          </p:nvSpPr>
          <p:spPr bwMode="auto">
            <a:xfrm>
              <a:off x="1912937" y="3871324"/>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16" name="Rectangle 115"/>
            <p:cNvSpPr/>
            <p:nvPr/>
          </p:nvSpPr>
          <p:spPr bwMode="auto">
            <a:xfrm>
              <a:off x="2255837" y="4057496"/>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grpSp>
      <p:grpSp>
        <p:nvGrpSpPr>
          <p:cNvPr id="119" name="Group 118"/>
          <p:cNvGrpSpPr/>
          <p:nvPr/>
        </p:nvGrpSpPr>
        <p:grpSpPr>
          <a:xfrm>
            <a:off x="3742885" y="3203166"/>
            <a:ext cx="1830201" cy="2337205"/>
            <a:chOff x="1417637" y="3079356"/>
            <a:chExt cx="1866900" cy="2856305"/>
          </a:xfrm>
        </p:grpSpPr>
        <p:grpSp>
          <p:nvGrpSpPr>
            <p:cNvPr id="120" name="Group 119"/>
            <p:cNvGrpSpPr/>
            <p:nvPr/>
          </p:nvGrpSpPr>
          <p:grpSpPr>
            <a:xfrm>
              <a:off x="1417637" y="3079356"/>
              <a:ext cx="1866900" cy="2856305"/>
              <a:chOff x="1036637" y="1287462"/>
              <a:chExt cx="9677400" cy="4490258"/>
            </a:xfrm>
          </p:grpSpPr>
          <p:sp>
            <p:nvSpPr>
              <p:cNvPr id="124" name="Rectangle 123"/>
              <p:cNvSpPr/>
              <p:nvPr/>
            </p:nvSpPr>
            <p:spPr bwMode="auto">
              <a:xfrm>
                <a:off x="1036637" y="1287462"/>
                <a:ext cx="9677400" cy="4490258"/>
              </a:xfrm>
              <a:prstGeom prst="rect">
                <a:avLst/>
              </a:prstGeom>
              <a:ln w="34925" cap="rnd">
                <a:solidFill>
                  <a:schemeClr val="accent6"/>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VMSS#1</a:t>
                </a:r>
              </a:p>
            </p:txBody>
          </p:sp>
          <p:cxnSp>
            <p:nvCxnSpPr>
              <p:cNvPr id="125" name="Straight Connector 124"/>
              <p:cNvCxnSpPr/>
              <p:nvPr/>
            </p:nvCxnSpPr>
            <p:spPr>
              <a:xfrm>
                <a:off x="1036637" y="2064222"/>
                <a:ext cx="9677400" cy="0"/>
              </a:xfrm>
              <a:prstGeom prst="line">
                <a:avLst/>
              </a:prstGeom>
              <a:ln w="34925"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1" name="Rectangle 120"/>
            <p:cNvSpPr/>
            <p:nvPr/>
          </p:nvSpPr>
          <p:spPr bwMode="auto">
            <a:xfrm>
              <a:off x="1570037" y="3704877"/>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22" name="Rectangle 121"/>
            <p:cNvSpPr/>
            <p:nvPr/>
          </p:nvSpPr>
          <p:spPr bwMode="auto">
            <a:xfrm>
              <a:off x="1912937" y="3871324"/>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23" name="Rectangle 122"/>
            <p:cNvSpPr/>
            <p:nvPr/>
          </p:nvSpPr>
          <p:spPr bwMode="auto">
            <a:xfrm>
              <a:off x="2255837" y="4057496"/>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grpSp>
      <p:grpSp>
        <p:nvGrpSpPr>
          <p:cNvPr id="126" name="Group 125"/>
          <p:cNvGrpSpPr/>
          <p:nvPr/>
        </p:nvGrpSpPr>
        <p:grpSpPr>
          <a:xfrm>
            <a:off x="6208053" y="3212157"/>
            <a:ext cx="1830201" cy="2328214"/>
            <a:chOff x="1417637" y="3079356"/>
            <a:chExt cx="1866900" cy="2856305"/>
          </a:xfrm>
        </p:grpSpPr>
        <p:grpSp>
          <p:nvGrpSpPr>
            <p:cNvPr id="127" name="Group 126"/>
            <p:cNvGrpSpPr/>
            <p:nvPr/>
          </p:nvGrpSpPr>
          <p:grpSpPr>
            <a:xfrm>
              <a:off x="1417637" y="3079356"/>
              <a:ext cx="1866900" cy="2856305"/>
              <a:chOff x="1036637" y="1287462"/>
              <a:chExt cx="9677400" cy="4490258"/>
            </a:xfrm>
          </p:grpSpPr>
          <p:sp>
            <p:nvSpPr>
              <p:cNvPr id="131" name="Rectangle 130"/>
              <p:cNvSpPr/>
              <p:nvPr/>
            </p:nvSpPr>
            <p:spPr bwMode="auto">
              <a:xfrm>
                <a:off x="1036637" y="1287462"/>
                <a:ext cx="9677400" cy="4490258"/>
              </a:xfrm>
              <a:prstGeom prst="rect">
                <a:avLst/>
              </a:prstGeom>
              <a:ln w="34925" cap="rnd">
                <a:solidFill>
                  <a:schemeClr val="accent6"/>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VMSS#1</a:t>
                </a:r>
              </a:p>
            </p:txBody>
          </p:sp>
          <p:cxnSp>
            <p:nvCxnSpPr>
              <p:cNvPr id="132" name="Straight Connector 131"/>
              <p:cNvCxnSpPr/>
              <p:nvPr/>
            </p:nvCxnSpPr>
            <p:spPr>
              <a:xfrm>
                <a:off x="1036637" y="2064222"/>
                <a:ext cx="9677400" cy="0"/>
              </a:xfrm>
              <a:prstGeom prst="line">
                <a:avLst/>
              </a:prstGeom>
              <a:ln w="34925"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p:nvSpPr>
          <p:spPr bwMode="auto">
            <a:xfrm>
              <a:off x="1570037" y="3704877"/>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29" name="Rectangle 128"/>
            <p:cNvSpPr/>
            <p:nvPr/>
          </p:nvSpPr>
          <p:spPr bwMode="auto">
            <a:xfrm>
              <a:off x="1912937" y="3871324"/>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30" name="Rectangle 129"/>
            <p:cNvSpPr/>
            <p:nvPr/>
          </p:nvSpPr>
          <p:spPr bwMode="auto">
            <a:xfrm>
              <a:off x="2255837" y="4057496"/>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grpSp>
      <p:grpSp>
        <p:nvGrpSpPr>
          <p:cNvPr id="204" name="Group 203"/>
          <p:cNvGrpSpPr/>
          <p:nvPr/>
        </p:nvGrpSpPr>
        <p:grpSpPr>
          <a:xfrm>
            <a:off x="1036491" y="1262640"/>
            <a:ext cx="10760330" cy="5358836"/>
            <a:chOff x="1057274" y="1287462"/>
            <a:chExt cx="10976097" cy="5466292"/>
          </a:xfrm>
        </p:grpSpPr>
        <p:sp>
          <p:nvSpPr>
            <p:cNvPr id="60" name="Rectangle 59"/>
            <p:cNvSpPr/>
            <p:nvPr/>
          </p:nvSpPr>
          <p:spPr bwMode="auto">
            <a:xfrm>
              <a:off x="10028237" y="4124737"/>
              <a:ext cx="1700334" cy="665692"/>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rgbClr val="097ECF"/>
                  </a:solidFill>
                  <a:effectLst>
                    <a:outerShdw blurRad="38100" dist="19050" dir="2700000" algn="tl" rotWithShape="0">
                      <a:schemeClr val="dk1">
                        <a:alpha val="40000"/>
                      </a:schemeClr>
                    </a:outerShdw>
                  </a:effectLst>
                  <a:ea typeface="Segoe UI" pitchFamily="34" charset="0"/>
                  <a:cs typeface="Segoe UI" pitchFamily="34" charset="0"/>
                </a:rPr>
                <a:t>For Diagnostics</a:t>
              </a:r>
            </a:p>
          </p:txBody>
        </p:sp>
        <p:sp>
          <p:nvSpPr>
            <p:cNvPr id="62" name="TextBox 61"/>
            <p:cNvSpPr txBox="1"/>
            <p:nvPr/>
          </p:nvSpPr>
          <p:spPr>
            <a:xfrm>
              <a:off x="9972191" y="3623147"/>
              <a:ext cx="1698248" cy="544792"/>
            </a:xfrm>
            <a:prstGeom prst="rect">
              <a:avLst/>
            </a:prstGeom>
            <a:noFill/>
          </p:spPr>
          <p:txBody>
            <a:bodyPr wrap="none" lIns="179285" tIns="143428" rIns="179285" bIns="143428" rtlCol="0">
              <a:spAutoFit/>
            </a:bodyPr>
            <a:lstStyle/>
            <a:p>
              <a:pPr>
                <a:lnSpc>
                  <a:spcPct val="90000"/>
                </a:lnSpc>
                <a:spcAft>
                  <a:spcPts val="588"/>
                </a:spcAft>
              </a:pPr>
              <a:r>
                <a:rPr lang="en-US" sz="1765" b="1" dirty="0">
                  <a:solidFill>
                    <a:schemeClr val="bg1"/>
                  </a:solidFill>
                </a:rPr>
                <a:t>Azure Storage</a:t>
              </a:r>
            </a:p>
          </p:txBody>
        </p:sp>
        <p:sp>
          <p:nvSpPr>
            <p:cNvPr id="63" name="Rectangle 62"/>
            <p:cNvSpPr/>
            <p:nvPr/>
          </p:nvSpPr>
          <p:spPr bwMode="auto">
            <a:xfrm>
              <a:off x="10028237" y="4945062"/>
              <a:ext cx="1700334" cy="665692"/>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rgbClr val="097ECF"/>
                  </a:solidFill>
                  <a:effectLst>
                    <a:outerShdw blurRad="38100" dist="19050" dir="2700000" algn="tl" rotWithShape="0">
                      <a:schemeClr val="dk1">
                        <a:alpha val="40000"/>
                      </a:schemeClr>
                    </a:outerShdw>
                  </a:effectLst>
                  <a:ea typeface="Segoe UI" pitchFamily="34" charset="0"/>
                  <a:cs typeface="Segoe UI" pitchFamily="34" charset="0"/>
                </a:rPr>
                <a:t>For SF logs</a:t>
              </a:r>
            </a:p>
          </p:txBody>
        </p:sp>
        <p:sp>
          <p:nvSpPr>
            <p:cNvPr id="65" name="Rectangle 64"/>
            <p:cNvSpPr/>
            <p:nvPr/>
          </p:nvSpPr>
          <p:spPr bwMode="auto">
            <a:xfrm>
              <a:off x="10028237" y="5783262"/>
              <a:ext cx="1700334" cy="665692"/>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For VHDs</a:t>
              </a:r>
            </a:p>
          </p:txBody>
        </p:sp>
        <p:sp>
          <p:nvSpPr>
            <p:cNvPr id="66" name="Rectangle 65"/>
            <p:cNvSpPr/>
            <p:nvPr/>
          </p:nvSpPr>
          <p:spPr bwMode="auto">
            <a:xfrm>
              <a:off x="10180637" y="5935662"/>
              <a:ext cx="1700334" cy="665692"/>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For VHDs</a:t>
              </a:r>
            </a:p>
          </p:txBody>
        </p:sp>
        <p:sp>
          <p:nvSpPr>
            <p:cNvPr id="67" name="Rectangle 66"/>
            <p:cNvSpPr/>
            <p:nvPr/>
          </p:nvSpPr>
          <p:spPr bwMode="auto">
            <a:xfrm>
              <a:off x="10333037" y="6088062"/>
              <a:ext cx="1700334" cy="665692"/>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rgbClr val="097ECF"/>
                  </a:solidFill>
                  <a:effectLst>
                    <a:outerShdw blurRad="38100" dist="19050" dir="2700000" algn="tl" rotWithShape="0">
                      <a:schemeClr val="dk1">
                        <a:alpha val="40000"/>
                      </a:schemeClr>
                    </a:outerShdw>
                  </a:effectLst>
                  <a:ea typeface="Segoe UI" pitchFamily="34" charset="0"/>
                  <a:cs typeface="Segoe UI" pitchFamily="34" charset="0"/>
                </a:rPr>
                <a:t>For VHDs</a:t>
              </a:r>
            </a:p>
          </p:txBody>
        </p:sp>
        <p:grpSp>
          <p:nvGrpSpPr>
            <p:cNvPr id="133" name="Group 132"/>
            <p:cNvGrpSpPr/>
            <p:nvPr/>
          </p:nvGrpSpPr>
          <p:grpSpPr>
            <a:xfrm>
              <a:off x="1057274" y="1287462"/>
              <a:ext cx="7543800" cy="5313892"/>
              <a:chOff x="1036637" y="1287462"/>
              <a:chExt cx="9677400" cy="4490258"/>
            </a:xfrm>
            <a:solidFill>
              <a:schemeClr val="accent5">
                <a:lumMod val="20000"/>
                <a:lumOff val="80000"/>
              </a:schemeClr>
            </a:solidFill>
          </p:grpSpPr>
          <p:sp>
            <p:nvSpPr>
              <p:cNvPr id="134" name="Rectangle 133"/>
              <p:cNvSpPr/>
              <p:nvPr/>
            </p:nvSpPr>
            <p:spPr bwMode="auto">
              <a:xfrm>
                <a:off x="1036637" y="1287462"/>
                <a:ext cx="9677400" cy="4490258"/>
              </a:xfrm>
              <a:prstGeom prst="rect">
                <a:avLst/>
              </a:prstGeom>
              <a:grpFill/>
              <a:ln w="34925" cap="rnd">
                <a:solidFill>
                  <a:schemeClr val="accent1"/>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Service Fabric Cluster</a:t>
                </a:r>
              </a:p>
            </p:txBody>
          </p:sp>
          <p:cxnSp>
            <p:nvCxnSpPr>
              <p:cNvPr id="135" name="Straight Connector 134"/>
              <p:cNvCxnSpPr/>
              <p:nvPr/>
            </p:nvCxnSpPr>
            <p:spPr>
              <a:xfrm>
                <a:off x="1036637" y="1838710"/>
                <a:ext cx="9677400" cy="0"/>
              </a:xfrm>
              <a:prstGeom prst="line">
                <a:avLst/>
              </a:prstGeom>
              <a:grpFill/>
              <a:ln w="3492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1168277" y="2049462"/>
              <a:ext cx="8555160" cy="4477854"/>
              <a:chOff x="1036637" y="1287462"/>
              <a:chExt cx="9677400" cy="4490258"/>
            </a:xfrm>
            <a:solidFill>
              <a:schemeClr val="accent2">
                <a:lumMod val="20000"/>
                <a:lumOff val="80000"/>
                <a:alpha val="46000"/>
              </a:schemeClr>
            </a:solidFill>
          </p:grpSpPr>
          <p:sp>
            <p:nvSpPr>
              <p:cNvPr id="15" name="Rectangle 14"/>
              <p:cNvSpPr/>
              <p:nvPr/>
            </p:nvSpPr>
            <p:spPr bwMode="auto">
              <a:xfrm>
                <a:off x="1036637" y="1287462"/>
                <a:ext cx="9677400" cy="4490258"/>
              </a:xfrm>
              <a:prstGeom prst="rect">
                <a:avLst/>
              </a:prstGeom>
              <a:grpFill/>
              <a:ln w="34925" cap="rnd">
                <a:solidFill>
                  <a:schemeClr val="accent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2353"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VNET</a:t>
                </a:r>
              </a:p>
            </p:txBody>
          </p:sp>
          <p:cxnSp>
            <p:nvCxnSpPr>
              <p:cNvPr id="16" name="Straight Connector 15"/>
              <p:cNvCxnSpPr/>
              <p:nvPr/>
            </p:nvCxnSpPr>
            <p:spPr>
              <a:xfrm>
                <a:off x="1036637" y="1838710"/>
                <a:ext cx="9677400" cy="0"/>
              </a:xfrm>
              <a:prstGeom prst="line">
                <a:avLst/>
              </a:prstGeom>
              <a:grpFill/>
              <a:ln w="34925"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209674" y="2641483"/>
              <a:ext cx="7273803" cy="3675179"/>
              <a:chOff x="1209674" y="2641483"/>
              <a:chExt cx="7273803" cy="3675179"/>
            </a:xfrm>
          </p:grpSpPr>
          <p:grpSp>
            <p:nvGrpSpPr>
              <p:cNvPr id="171" name="Group 170"/>
              <p:cNvGrpSpPr/>
              <p:nvPr/>
            </p:nvGrpSpPr>
            <p:grpSpPr>
              <a:xfrm>
                <a:off x="6138289" y="2641483"/>
                <a:ext cx="2345188" cy="3657600"/>
                <a:chOff x="4133468" y="2005163"/>
                <a:chExt cx="9677399" cy="4490258"/>
              </a:xfrm>
              <a:solidFill>
                <a:schemeClr val="accent3">
                  <a:alpha val="68000"/>
                </a:schemeClr>
              </a:solidFill>
            </p:grpSpPr>
            <p:sp>
              <p:nvSpPr>
                <p:cNvPr id="178" name="Rectangle 177"/>
                <p:cNvSpPr/>
                <p:nvPr/>
              </p:nvSpPr>
              <p:spPr bwMode="auto">
                <a:xfrm>
                  <a:off x="4133468" y="2005163"/>
                  <a:ext cx="9677399" cy="4490258"/>
                </a:xfrm>
                <a:prstGeom prst="rect">
                  <a:avLst/>
                </a:prstGeom>
                <a:grpFill/>
                <a:ln w="34925" cap="rnd">
                  <a:solidFill>
                    <a:schemeClr val="accent3">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LB#3</a:t>
                  </a:r>
                </a:p>
              </p:txBody>
            </p:sp>
            <p:cxnSp>
              <p:nvCxnSpPr>
                <p:cNvPr id="179" name="Straight Connector 178"/>
                <p:cNvCxnSpPr/>
                <p:nvPr/>
              </p:nvCxnSpPr>
              <p:spPr>
                <a:xfrm>
                  <a:off x="4133468" y="5877764"/>
                  <a:ext cx="9677399" cy="0"/>
                </a:xfrm>
                <a:prstGeom prst="line">
                  <a:avLst/>
                </a:prstGeom>
                <a:grpFill/>
                <a:ln w="34925" cap="rnd">
                  <a:solidFill>
                    <a:schemeClr val="accent3">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a:off x="3648074" y="2659062"/>
                <a:ext cx="2345188" cy="3657600"/>
                <a:chOff x="4133468" y="2005163"/>
                <a:chExt cx="9677399" cy="4490258"/>
              </a:xfrm>
              <a:solidFill>
                <a:schemeClr val="accent3">
                  <a:alpha val="68000"/>
                </a:schemeClr>
              </a:solidFill>
            </p:grpSpPr>
            <p:sp>
              <p:nvSpPr>
                <p:cNvPr id="176" name="Rectangle 175"/>
                <p:cNvSpPr/>
                <p:nvPr/>
              </p:nvSpPr>
              <p:spPr bwMode="auto">
                <a:xfrm>
                  <a:off x="4133468" y="2005163"/>
                  <a:ext cx="9677399" cy="4490258"/>
                </a:xfrm>
                <a:prstGeom prst="rect">
                  <a:avLst/>
                </a:prstGeom>
                <a:grpFill/>
                <a:ln w="34925" cap="rnd">
                  <a:solidFill>
                    <a:schemeClr val="accent3">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LB#2</a:t>
                  </a:r>
                </a:p>
              </p:txBody>
            </p:sp>
            <p:cxnSp>
              <p:nvCxnSpPr>
                <p:cNvPr id="177" name="Straight Connector 176"/>
                <p:cNvCxnSpPr/>
                <p:nvPr/>
              </p:nvCxnSpPr>
              <p:spPr>
                <a:xfrm>
                  <a:off x="4133468" y="5877764"/>
                  <a:ext cx="9677399" cy="0"/>
                </a:xfrm>
                <a:prstGeom prst="line">
                  <a:avLst/>
                </a:prstGeom>
                <a:grpFill/>
                <a:ln w="34925" cap="rnd">
                  <a:solidFill>
                    <a:schemeClr val="accent3">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p:nvGrpSpPr>
            <p:grpSpPr>
              <a:xfrm>
                <a:off x="1209674" y="2659062"/>
                <a:ext cx="2345188" cy="3657600"/>
                <a:chOff x="4133468" y="2005163"/>
                <a:chExt cx="9677399" cy="4490258"/>
              </a:xfrm>
              <a:solidFill>
                <a:schemeClr val="accent3">
                  <a:alpha val="68000"/>
                </a:schemeClr>
              </a:solidFill>
            </p:grpSpPr>
            <p:sp>
              <p:nvSpPr>
                <p:cNvPr id="174" name="Rectangle 173"/>
                <p:cNvSpPr/>
                <p:nvPr/>
              </p:nvSpPr>
              <p:spPr bwMode="auto">
                <a:xfrm>
                  <a:off x="4133468" y="2005163"/>
                  <a:ext cx="9677399" cy="4490258"/>
                </a:xfrm>
                <a:prstGeom prst="rect">
                  <a:avLst/>
                </a:prstGeom>
                <a:grpFill/>
                <a:ln w="34925" cap="rnd">
                  <a:solidFill>
                    <a:schemeClr val="accent3">
                      <a:lumMod val="5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LB#1</a:t>
                  </a:r>
                </a:p>
              </p:txBody>
            </p:sp>
            <p:cxnSp>
              <p:nvCxnSpPr>
                <p:cNvPr id="175" name="Straight Connector 174"/>
                <p:cNvCxnSpPr/>
                <p:nvPr/>
              </p:nvCxnSpPr>
              <p:spPr>
                <a:xfrm>
                  <a:off x="4133468" y="5877764"/>
                  <a:ext cx="9677399" cy="0"/>
                </a:xfrm>
                <a:prstGeom prst="line">
                  <a:avLst/>
                </a:prstGeom>
                <a:grpFill/>
                <a:ln w="34925" cap="rnd">
                  <a:solidFill>
                    <a:schemeClr val="accent3">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0" name="Group 179"/>
            <p:cNvGrpSpPr/>
            <p:nvPr/>
          </p:nvGrpSpPr>
          <p:grpSpPr>
            <a:xfrm>
              <a:off x="1417637" y="3183588"/>
              <a:ext cx="6781800" cy="2467383"/>
              <a:chOff x="1417637" y="3183588"/>
              <a:chExt cx="6781800" cy="2467383"/>
            </a:xfrm>
          </p:grpSpPr>
          <p:grpSp>
            <p:nvGrpSpPr>
              <p:cNvPr id="181" name="Group 180"/>
              <p:cNvGrpSpPr/>
              <p:nvPr/>
            </p:nvGrpSpPr>
            <p:grpSpPr>
              <a:xfrm>
                <a:off x="1417637" y="3183588"/>
                <a:ext cx="1866900" cy="2467382"/>
                <a:chOff x="1417637" y="3079356"/>
                <a:chExt cx="1866900" cy="2409779"/>
              </a:xfrm>
            </p:grpSpPr>
            <p:grpSp>
              <p:nvGrpSpPr>
                <p:cNvPr id="196" name="Group 195"/>
                <p:cNvGrpSpPr/>
                <p:nvPr/>
              </p:nvGrpSpPr>
              <p:grpSpPr>
                <a:xfrm>
                  <a:off x="1417637" y="3079356"/>
                  <a:ext cx="1866900" cy="2409779"/>
                  <a:chOff x="1036637" y="1287462"/>
                  <a:chExt cx="9677400" cy="3788296"/>
                </a:xfrm>
              </p:grpSpPr>
              <p:sp>
                <p:nvSpPr>
                  <p:cNvPr id="200" name="Rectangle 199"/>
                  <p:cNvSpPr/>
                  <p:nvPr/>
                </p:nvSpPr>
                <p:spPr bwMode="auto">
                  <a:xfrm>
                    <a:off x="1036637" y="1287462"/>
                    <a:ext cx="9677400" cy="3788296"/>
                  </a:xfrm>
                  <a:prstGeom prst="rect">
                    <a:avLst/>
                  </a:prstGeom>
                  <a:ln w="34925" cap="rnd">
                    <a:solidFill>
                      <a:schemeClr val="accent6"/>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VMSS#1</a:t>
                    </a:r>
                  </a:p>
                </p:txBody>
              </p:sp>
              <p:cxnSp>
                <p:nvCxnSpPr>
                  <p:cNvPr id="201" name="Straight Connector 200"/>
                  <p:cNvCxnSpPr/>
                  <p:nvPr/>
                </p:nvCxnSpPr>
                <p:spPr>
                  <a:xfrm>
                    <a:off x="1036637" y="2064222"/>
                    <a:ext cx="9677400" cy="0"/>
                  </a:xfrm>
                  <a:prstGeom prst="line">
                    <a:avLst/>
                  </a:prstGeom>
                  <a:ln w="34925"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7" name="Rectangle 196"/>
                <p:cNvSpPr/>
                <p:nvPr/>
              </p:nvSpPr>
              <p:spPr bwMode="auto">
                <a:xfrm>
                  <a:off x="1570037" y="3704877"/>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98" name="Rectangle 197"/>
                <p:cNvSpPr/>
                <p:nvPr/>
              </p:nvSpPr>
              <p:spPr bwMode="auto">
                <a:xfrm>
                  <a:off x="1912937" y="3871324"/>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99" name="Rectangle 198"/>
                <p:cNvSpPr/>
                <p:nvPr/>
              </p:nvSpPr>
              <p:spPr bwMode="auto">
                <a:xfrm>
                  <a:off x="2255837" y="4057496"/>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grpSp>
          <p:grpSp>
            <p:nvGrpSpPr>
              <p:cNvPr id="182" name="Group 181"/>
              <p:cNvGrpSpPr/>
              <p:nvPr/>
            </p:nvGrpSpPr>
            <p:grpSpPr>
              <a:xfrm>
                <a:off x="3817937" y="3266899"/>
                <a:ext cx="1866900" cy="2384071"/>
                <a:chOff x="1417637" y="3079356"/>
                <a:chExt cx="1866900" cy="2856305"/>
              </a:xfrm>
            </p:grpSpPr>
            <p:grpSp>
              <p:nvGrpSpPr>
                <p:cNvPr id="190" name="Group 189"/>
                <p:cNvGrpSpPr/>
                <p:nvPr/>
              </p:nvGrpSpPr>
              <p:grpSpPr>
                <a:xfrm>
                  <a:off x="1417637" y="3079356"/>
                  <a:ext cx="1866900" cy="2856305"/>
                  <a:chOff x="1036637" y="1287462"/>
                  <a:chExt cx="9677400" cy="4490258"/>
                </a:xfrm>
              </p:grpSpPr>
              <p:sp>
                <p:nvSpPr>
                  <p:cNvPr id="194" name="Rectangle 193"/>
                  <p:cNvSpPr/>
                  <p:nvPr/>
                </p:nvSpPr>
                <p:spPr bwMode="auto">
                  <a:xfrm>
                    <a:off x="1036637" y="1287462"/>
                    <a:ext cx="9677400" cy="4490258"/>
                  </a:xfrm>
                  <a:prstGeom prst="rect">
                    <a:avLst/>
                  </a:prstGeom>
                  <a:ln w="34925" cap="rnd">
                    <a:solidFill>
                      <a:schemeClr val="accent6"/>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VMSS#1</a:t>
                    </a:r>
                  </a:p>
                </p:txBody>
              </p:sp>
              <p:cxnSp>
                <p:nvCxnSpPr>
                  <p:cNvPr id="195" name="Straight Connector 194"/>
                  <p:cNvCxnSpPr/>
                  <p:nvPr/>
                </p:nvCxnSpPr>
                <p:spPr>
                  <a:xfrm>
                    <a:off x="1036637" y="2064222"/>
                    <a:ext cx="9677400" cy="0"/>
                  </a:xfrm>
                  <a:prstGeom prst="line">
                    <a:avLst/>
                  </a:prstGeom>
                  <a:ln w="34925"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bwMode="auto">
                <a:xfrm>
                  <a:off x="1570037" y="3704877"/>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92" name="Rectangle 191"/>
                <p:cNvSpPr/>
                <p:nvPr/>
              </p:nvSpPr>
              <p:spPr bwMode="auto">
                <a:xfrm>
                  <a:off x="1912937" y="3871324"/>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93" name="Rectangle 192"/>
                <p:cNvSpPr/>
                <p:nvPr/>
              </p:nvSpPr>
              <p:spPr bwMode="auto">
                <a:xfrm>
                  <a:off x="2255837" y="4057496"/>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grpSp>
          <p:grpSp>
            <p:nvGrpSpPr>
              <p:cNvPr id="183" name="Group 182"/>
              <p:cNvGrpSpPr/>
              <p:nvPr/>
            </p:nvGrpSpPr>
            <p:grpSpPr>
              <a:xfrm>
                <a:off x="6332537" y="3276071"/>
                <a:ext cx="1866900" cy="2374900"/>
                <a:chOff x="1417637" y="3079356"/>
                <a:chExt cx="1866900" cy="2856305"/>
              </a:xfrm>
            </p:grpSpPr>
            <p:grpSp>
              <p:nvGrpSpPr>
                <p:cNvPr id="184" name="Group 183"/>
                <p:cNvGrpSpPr/>
                <p:nvPr/>
              </p:nvGrpSpPr>
              <p:grpSpPr>
                <a:xfrm>
                  <a:off x="1417637" y="3079356"/>
                  <a:ext cx="1866900" cy="2856305"/>
                  <a:chOff x="1036637" y="1287462"/>
                  <a:chExt cx="9677400" cy="4490258"/>
                </a:xfrm>
              </p:grpSpPr>
              <p:sp>
                <p:nvSpPr>
                  <p:cNvPr id="188" name="Rectangle 187"/>
                  <p:cNvSpPr/>
                  <p:nvPr/>
                </p:nvSpPr>
                <p:spPr bwMode="auto">
                  <a:xfrm>
                    <a:off x="1036637" y="1287462"/>
                    <a:ext cx="9677400" cy="4490258"/>
                  </a:xfrm>
                  <a:prstGeom prst="rect">
                    <a:avLst/>
                  </a:prstGeom>
                  <a:ln w="34925" cap="rnd">
                    <a:solidFill>
                      <a:schemeClr val="accent6"/>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VMSS#1</a:t>
                    </a:r>
                  </a:p>
                </p:txBody>
              </p:sp>
              <p:cxnSp>
                <p:nvCxnSpPr>
                  <p:cNvPr id="189" name="Straight Connector 188"/>
                  <p:cNvCxnSpPr/>
                  <p:nvPr/>
                </p:nvCxnSpPr>
                <p:spPr>
                  <a:xfrm>
                    <a:off x="1036637" y="2064222"/>
                    <a:ext cx="9677400" cy="0"/>
                  </a:xfrm>
                  <a:prstGeom prst="line">
                    <a:avLst/>
                  </a:prstGeom>
                  <a:ln w="34925"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5" name="Rectangle 184"/>
                <p:cNvSpPr/>
                <p:nvPr/>
              </p:nvSpPr>
              <p:spPr bwMode="auto">
                <a:xfrm>
                  <a:off x="1570037" y="3704877"/>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86" name="Rectangle 185"/>
                <p:cNvSpPr/>
                <p:nvPr/>
              </p:nvSpPr>
              <p:spPr bwMode="auto">
                <a:xfrm>
                  <a:off x="1912937" y="3871324"/>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sp>
              <p:nvSpPr>
                <p:cNvPr id="187" name="Rectangle 186"/>
                <p:cNvSpPr/>
                <p:nvPr/>
              </p:nvSpPr>
              <p:spPr bwMode="auto">
                <a:xfrm>
                  <a:off x="2255837" y="4057496"/>
                  <a:ext cx="685800" cy="1327841"/>
                </a:xfrm>
                <a:prstGeom prst="rect">
                  <a:avLst/>
                </a:prstGeom>
                <a:ln w="34925" cap="rnd">
                  <a:solidFill>
                    <a:schemeClr val="bg2">
                      <a:lumMod val="2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VM</a:t>
                  </a:r>
                </a:p>
              </p:txBody>
            </p:sp>
          </p:grpSp>
        </p:grpSp>
      </p:grpSp>
      <p:grpSp>
        <p:nvGrpSpPr>
          <p:cNvPr id="206" name="Group 205"/>
          <p:cNvGrpSpPr/>
          <p:nvPr/>
        </p:nvGrpSpPr>
        <p:grpSpPr>
          <a:xfrm>
            <a:off x="1240366" y="2602308"/>
            <a:ext cx="6947292" cy="2968370"/>
            <a:chOff x="1265237" y="1439862"/>
            <a:chExt cx="7086600" cy="3027892"/>
          </a:xfrm>
          <a:solidFill>
            <a:schemeClr val="accent5">
              <a:alpha val="23000"/>
            </a:schemeClr>
          </a:solidFill>
        </p:grpSpPr>
        <p:grpSp>
          <p:nvGrpSpPr>
            <p:cNvPr id="207" name="Group 206"/>
            <p:cNvGrpSpPr/>
            <p:nvPr/>
          </p:nvGrpSpPr>
          <p:grpSpPr>
            <a:xfrm>
              <a:off x="1265237" y="1439862"/>
              <a:ext cx="2171700" cy="3027892"/>
              <a:chOff x="1036637" y="1287462"/>
              <a:chExt cx="9677400" cy="4490260"/>
            </a:xfrm>
            <a:grpFill/>
          </p:grpSpPr>
          <p:sp>
            <p:nvSpPr>
              <p:cNvPr id="214" name="Rectangle 213"/>
              <p:cNvSpPr/>
              <p:nvPr/>
            </p:nvSpPr>
            <p:spPr bwMode="auto">
              <a:xfrm>
                <a:off x="1036637" y="1287462"/>
                <a:ext cx="9677400" cy="4490260"/>
              </a:xfrm>
              <a:prstGeom prst="rect">
                <a:avLst/>
              </a:prstGeom>
              <a:grpFill/>
              <a:ln w="34925" cap="rnd">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NSG#1</a:t>
                </a:r>
              </a:p>
            </p:txBody>
          </p:sp>
          <p:cxnSp>
            <p:nvCxnSpPr>
              <p:cNvPr id="215" name="Straight Connector 214"/>
              <p:cNvCxnSpPr/>
              <p:nvPr/>
            </p:nvCxnSpPr>
            <p:spPr>
              <a:xfrm>
                <a:off x="1036637" y="1838710"/>
                <a:ext cx="9677400" cy="0"/>
              </a:xfrm>
              <a:prstGeom prst="line">
                <a:avLst/>
              </a:prstGeom>
              <a:grpFill/>
              <a:ln w="34925"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p:nvGrpSpPr>
          <p:grpSpPr>
            <a:xfrm>
              <a:off x="3703637" y="1439862"/>
              <a:ext cx="2171700" cy="3027892"/>
              <a:chOff x="1036637" y="1287462"/>
              <a:chExt cx="9677400" cy="4490260"/>
            </a:xfrm>
            <a:grpFill/>
          </p:grpSpPr>
          <p:sp>
            <p:nvSpPr>
              <p:cNvPr id="212" name="Rectangle 211"/>
              <p:cNvSpPr/>
              <p:nvPr/>
            </p:nvSpPr>
            <p:spPr bwMode="auto">
              <a:xfrm>
                <a:off x="1036637" y="1287462"/>
                <a:ext cx="9677400" cy="4490260"/>
              </a:xfrm>
              <a:prstGeom prst="rect">
                <a:avLst/>
              </a:prstGeom>
              <a:grpFill/>
              <a:ln w="34925" cap="rnd">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NSG#2</a:t>
                </a:r>
              </a:p>
            </p:txBody>
          </p:sp>
          <p:cxnSp>
            <p:nvCxnSpPr>
              <p:cNvPr id="213" name="Straight Connector 212"/>
              <p:cNvCxnSpPr/>
              <p:nvPr/>
            </p:nvCxnSpPr>
            <p:spPr>
              <a:xfrm>
                <a:off x="1036637" y="1838710"/>
                <a:ext cx="9677400" cy="0"/>
              </a:xfrm>
              <a:prstGeom prst="line">
                <a:avLst/>
              </a:prstGeom>
              <a:grpFill/>
              <a:ln w="34925"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p:nvGrpSpPr>
          <p:grpSpPr>
            <a:xfrm>
              <a:off x="6180137" y="1439862"/>
              <a:ext cx="2171700" cy="3027892"/>
              <a:chOff x="1036637" y="1287462"/>
              <a:chExt cx="9677400" cy="4490260"/>
            </a:xfrm>
            <a:grpFill/>
          </p:grpSpPr>
          <p:sp>
            <p:nvSpPr>
              <p:cNvPr id="210" name="Rectangle 209"/>
              <p:cNvSpPr/>
              <p:nvPr/>
            </p:nvSpPr>
            <p:spPr bwMode="auto">
              <a:xfrm>
                <a:off x="1036637" y="1287462"/>
                <a:ext cx="9677400" cy="4490260"/>
              </a:xfrm>
              <a:prstGeom prst="rect">
                <a:avLst/>
              </a:prstGeom>
              <a:grpFill/>
              <a:ln w="34925" cap="rnd">
                <a:solidFill>
                  <a:schemeClr val="accent5"/>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79285" tIns="143428" rIns="179285" bIns="143428" numCol="1" spcCol="0" rtlCol="0" fromWordArt="0" anchor="t" anchorCtr="1" forceAA="0" compatLnSpc="1">
                <a:prstTxWarp prst="textNoShape">
                  <a:avLst/>
                </a:prstTxWarp>
                <a:noAutofit/>
              </a:bodyPr>
              <a:lstStyle/>
              <a:p>
                <a:pPr algn="ctr" defTabSz="914102" fontAlgn="base">
                  <a:lnSpc>
                    <a:spcPct val="90000"/>
                  </a:lnSpc>
                  <a:spcBef>
                    <a:spcPct val="0"/>
                  </a:spcBef>
                  <a:spcAft>
                    <a:spcPct val="0"/>
                  </a:spcAft>
                </a:pPr>
                <a:r>
                  <a:rPr lang="en-US" sz="1961"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NSG#2</a:t>
                </a:r>
                <a:endParaRPr lang="en-US" sz="2353" dirty="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endParaRPr>
              </a:p>
            </p:txBody>
          </p:sp>
          <p:cxnSp>
            <p:nvCxnSpPr>
              <p:cNvPr id="211" name="Straight Connector 210"/>
              <p:cNvCxnSpPr/>
              <p:nvPr/>
            </p:nvCxnSpPr>
            <p:spPr>
              <a:xfrm>
                <a:off x="1036637" y="1838710"/>
                <a:ext cx="9677400" cy="0"/>
              </a:xfrm>
              <a:prstGeom prst="line">
                <a:avLst/>
              </a:prstGeom>
              <a:grpFill/>
              <a:ln w="34925"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6" name="Group 215"/>
          <p:cNvGrpSpPr/>
          <p:nvPr/>
        </p:nvGrpSpPr>
        <p:grpSpPr>
          <a:xfrm>
            <a:off x="8411761" y="3712869"/>
            <a:ext cx="959992" cy="1210106"/>
            <a:chOff x="8809037" y="3786822"/>
            <a:chExt cx="979242" cy="1234371"/>
          </a:xfrm>
        </p:grpSpPr>
        <p:sp>
          <p:nvSpPr>
            <p:cNvPr id="217" name="TextBox 216"/>
            <p:cNvSpPr txBox="1"/>
            <p:nvPr/>
          </p:nvSpPr>
          <p:spPr>
            <a:xfrm>
              <a:off x="8809037" y="4559597"/>
              <a:ext cx="979242" cy="461596"/>
            </a:xfrm>
            <a:prstGeom prst="rect">
              <a:avLst/>
            </a:prstGeom>
            <a:noFill/>
          </p:spPr>
          <p:txBody>
            <a:bodyPr wrap="none" lIns="179285" tIns="143428" rIns="179285" bIns="143428" rtlCol="0">
              <a:spAutoFit/>
            </a:bodyPr>
            <a:lstStyle/>
            <a:p>
              <a:pPr>
                <a:lnSpc>
                  <a:spcPct val="90000"/>
                </a:lnSpc>
                <a:spcAft>
                  <a:spcPts val="588"/>
                </a:spcAft>
              </a:pPr>
              <a:r>
                <a:rPr lang="en-US" sz="1176" b="1" dirty="0">
                  <a:solidFill>
                    <a:schemeClr val="bg1"/>
                  </a:solidFill>
                </a:rPr>
                <a:t>Jump box</a:t>
              </a:r>
            </a:p>
          </p:txBody>
        </p:sp>
        <p:pic>
          <p:nvPicPr>
            <p:cNvPr id="218" name="Picture 217"/>
            <p:cNvPicPr>
              <a:picLocks noChangeAspect="1"/>
            </p:cNvPicPr>
            <p:nvPr/>
          </p:nvPicPr>
          <p:blipFill>
            <a:blip r:embed="rId3"/>
            <a:stretch>
              <a:fillRect/>
            </a:stretch>
          </p:blipFill>
          <p:spPr>
            <a:xfrm>
              <a:off x="8809037" y="3786822"/>
              <a:ext cx="965200" cy="914400"/>
            </a:xfrm>
            <a:prstGeom prst="rect">
              <a:avLst/>
            </a:prstGeom>
          </p:spPr>
        </p:pic>
      </p:grpSp>
    </p:spTree>
    <p:extLst>
      <p:ext uri="{BB962C8B-B14F-4D97-AF65-F5344CB8AC3E}">
        <p14:creationId xmlns:p14="http://schemas.microsoft.com/office/powerpoint/2010/main" val="1028396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bg1"/>
                </a:solidFill>
              </a:rPr>
              <a:t>NSG ports</a:t>
            </a:r>
            <a:r>
              <a:rPr lang="en-US" dirty="0">
                <a:solidFill>
                  <a:schemeClr val="bg1"/>
                </a:solidFill>
              </a:rPr>
              <a:t> </a:t>
            </a:r>
            <a:r>
              <a:rPr lang="en-US">
                <a:solidFill>
                  <a:schemeClr val="bg1"/>
                </a:solidFill>
              </a:rPr>
              <a:t>that </a:t>
            </a:r>
            <a:r>
              <a:rPr lang="en-US" dirty="0">
                <a:solidFill>
                  <a:schemeClr val="bg1"/>
                </a:solidFill>
              </a:rPr>
              <a:t>needs to be </a:t>
            </a:r>
            <a:r>
              <a:rPr lang="en-US">
                <a:solidFill>
                  <a:schemeClr val="bg1"/>
                </a:solidFill>
              </a:rPr>
              <a:t>opened</a:t>
            </a:r>
            <a:endParaRPr lang="en-US" dirty="0">
              <a:solidFill>
                <a:schemeClr val="bg1"/>
              </a:solidFill>
            </a:endParaRPr>
          </a:p>
        </p:txBody>
      </p:sp>
      <p:sp>
        <p:nvSpPr>
          <p:cNvPr id="2" name="Rectangle 1"/>
          <p:cNvSpPr/>
          <p:nvPr/>
        </p:nvSpPr>
        <p:spPr>
          <a:xfrm>
            <a:off x="907124" y="1585658"/>
            <a:ext cx="7694313" cy="4799455"/>
          </a:xfrm>
          <a:prstGeom prst="rect">
            <a:avLst/>
          </a:prstGeom>
        </p:spPr>
        <p:txBody>
          <a:bodyPr wrap="square">
            <a:spAutoFit/>
          </a:bodyPr>
          <a:lstStyle/>
          <a:p>
            <a:pPr marL="342900" indent="-342900">
              <a:buFont typeface="Wingdings" panose="05000000000000000000" pitchFamily="2" charset="2"/>
              <a:buChar char="§"/>
            </a:pPr>
            <a:r>
              <a:rPr lang="en-US" sz="2353" dirty="0" err="1">
                <a:solidFill>
                  <a:schemeClr val="bg1"/>
                </a:solidFill>
              </a:rPr>
              <a:t>ClientConnectionEndpoint</a:t>
            </a:r>
            <a:r>
              <a:rPr lang="en-US" sz="2353" dirty="0">
                <a:solidFill>
                  <a:schemeClr val="bg1"/>
                </a:solidFill>
              </a:rPr>
              <a:t> (TCP): </a:t>
            </a:r>
            <a:r>
              <a:rPr lang="en-US" sz="2353" dirty="0" smtClean="0">
                <a:solidFill>
                  <a:schemeClr val="bg1"/>
                </a:solidFill>
              </a:rPr>
              <a:t>19000</a:t>
            </a:r>
          </a:p>
          <a:p>
            <a:pPr marL="342900" indent="-342900">
              <a:buFont typeface="Wingdings" panose="05000000000000000000" pitchFamily="2" charset="2"/>
              <a:buChar char="§"/>
            </a:pPr>
            <a:endParaRPr lang="en-US" sz="2353" dirty="0">
              <a:solidFill>
                <a:schemeClr val="bg1"/>
              </a:solidFill>
            </a:endParaRPr>
          </a:p>
          <a:p>
            <a:pPr marL="342900" indent="-342900">
              <a:buFont typeface="Wingdings" panose="05000000000000000000" pitchFamily="2" charset="2"/>
              <a:buChar char="§"/>
            </a:pPr>
            <a:r>
              <a:rPr lang="en-US" sz="2353" dirty="0" err="1" smtClean="0">
                <a:solidFill>
                  <a:schemeClr val="bg1"/>
                </a:solidFill>
              </a:rPr>
              <a:t>HttpGatewayEndpoint</a:t>
            </a:r>
            <a:r>
              <a:rPr lang="en-US" sz="2353" dirty="0" smtClean="0">
                <a:solidFill>
                  <a:schemeClr val="bg1"/>
                </a:solidFill>
              </a:rPr>
              <a:t> </a:t>
            </a:r>
            <a:r>
              <a:rPr lang="en-US" sz="2353" dirty="0">
                <a:solidFill>
                  <a:schemeClr val="bg1"/>
                </a:solidFill>
              </a:rPr>
              <a:t>(HTTP/TCP): 19080</a:t>
            </a:r>
          </a:p>
          <a:p>
            <a:pPr marL="342900" indent="-342900">
              <a:buFont typeface="Wingdings" panose="05000000000000000000" pitchFamily="2" charset="2"/>
              <a:buChar char="§"/>
            </a:pPr>
            <a:endParaRPr lang="en-US" sz="2353" dirty="0" smtClean="0">
              <a:solidFill>
                <a:schemeClr val="bg1"/>
              </a:solidFill>
            </a:endParaRPr>
          </a:p>
          <a:p>
            <a:pPr marL="342900" indent="-342900">
              <a:buFont typeface="Wingdings" panose="05000000000000000000" pitchFamily="2" charset="2"/>
              <a:buChar char="§"/>
            </a:pPr>
            <a:r>
              <a:rPr lang="en-US" sz="2353" dirty="0" smtClean="0">
                <a:solidFill>
                  <a:schemeClr val="bg1"/>
                </a:solidFill>
              </a:rPr>
              <a:t>SMB </a:t>
            </a:r>
            <a:r>
              <a:rPr lang="en-US" sz="2353" dirty="0">
                <a:solidFill>
                  <a:schemeClr val="bg1"/>
                </a:solidFill>
              </a:rPr>
              <a:t>– 445 and 135</a:t>
            </a:r>
          </a:p>
          <a:p>
            <a:pPr marL="342900" indent="-342900">
              <a:buFont typeface="Wingdings" panose="05000000000000000000" pitchFamily="2" charset="2"/>
              <a:buChar char="§"/>
            </a:pPr>
            <a:endParaRPr lang="en-US" sz="2353" dirty="0" smtClean="0">
              <a:solidFill>
                <a:schemeClr val="bg1"/>
              </a:solidFill>
            </a:endParaRPr>
          </a:p>
          <a:p>
            <a:pPr marL="342900" indent="-342900">
              <a:buFont typeface="Wingdings" panose="05000000000000000000" pitchFamily="2" charset="2"/>
              <a:buChar char="§"/>
            </a:pPr>
            <a:r>
              <a:rPr lang="en-US" sz="2353" dirty="0" err="1" smtClean="0">
                <a:solidFill>
                  <a:schemeClr val="bg1"/>
                </a:solidFill>
              </a:rPr>
              <a:t>ClusterConnectionEndpointPort</a:t>
            </a:r>
            <a:r>
              <a:rPr lang="en-US" sz="2353" dirty="0" smtClean="0">
                <a:solidFill>
                  <a:schemeClr val="bg1"/>
                </a:solidFill>
              </a:rPr>
              <a:t> </a:t>
            </a:r>
            <a:r>
              <a:rPr lang="en-US" sz="2353" dirty="0">
                <a:solidFill>
                  <a:schemeClr val="bg1"/>
                </a:solidFill>
              </a:rPr>
              <a:t>(TCP): 9025</a:t>
            </a:r>
          </a:p>
          <a:p>
            <a:pPr marL="342900" indent="-342900">
              <a:buFont typeface="Wingdings" panose="05000000000000000000" pitchFamily="2" charset="2"/>
              <a:buChar char="§"/>
            </a:pPr>
            <a:endParaRPr lang="en-US" sz="2353" dirty="0" smtClean="0">
              <a:solidFill>
                <a:schemeClr val="bg1"/>
              </a:solidFill>
            </a:endParaRPr>
          </a:p>
          <a:p>
            <a:pPr marL="342900" indent="-342900">
              <a:buFont typeface="Wingdings" panose="05000000000000000000" pitchFamily="2" charset="2"/>
              <a:buChar char="§"/>
            </a:pPr>
            <a:r>
              <a:rPr lang="en-US" sz="2353" dirty="0" err="1" smtClean="0">
                <a:solidFill>
                  <a:schemeClr val="bg1"/>
                </a:solidFill>
              </a:rPr>
              <a:t>LeaseDriverEndpointPort</a:t>
            </a:r>
            <a:r>
              <a:rPr lang="en-US" sz="2353" dirty="0" smtClean="0">
                <a:solidFill>
                  <a:schemeClr val="bg1"/>
                </a:solidFill>
              </a:rPr>
              <a:t> </a:t>
            </a:r>
            <a:r>
              <a:rPr lang="en-US" sz="2353" dirty="0">
                <a:solidFill>
                  <a:schemeClr val="bg1"/>
                </a:solidFill>
              </a:rPr>
              <a:t>(TCP): 9026,</a:t>
            </a:r>
          </a:p>
          <a:p>
            <a:pPr marL="342900" indent="-342900">
              <a:buFont typeface="Wingdings" panose="05000000000000000000" pitchFamily="2" charset="2"/>
              <a:buChar char="§"/>
            </a:pPr>
            <a:endParaRPr lang="en-US" sz="2353" dirty="0" smtClean="0">
              <a:solidFill>
                <a:schemeClr val="bg1"/>
              </a:solidFill>
            </a:endParaRPr>
          </a:p>
          <a:p>
            <a:pPr marL="342900" indent="-342900">
              <a:buFont typeface="Wingdings" panose="05000000000000000000" pitchFamily="2" charset="2"/>
              <a:buChar char="§"/>
            </a:pPr>
            <a:r>
              <a:rPr lang="en-US" sz="2353" dirty="0" smtClean="0">
                <a:solidFill>
                  <a:schemeClr val="bg1"/>
                </a:solidFill>
              </a:rPr>
              <a:t>Ephemeral </a:t>
            </a:r>
            <a:r>
              <a:rPr lang="en-US" sz="2353" dirty="0">
                <a:solidFill>
                  <a:schemeClr val="bg1"/>
                </a:solidFill>
              </a:rPr>
              <a:t>Port range – min 256 ports</a:t>
            </a:r>
          </a:p>
          <a:p>
            <a:pPr marL="342900" indent="-342900">
              <a:buFont typeface="Wingdings" panose="05000000000000000000" pitchFamily="2" charset="2"/>
              <a:buChar char="§"/>
            </a:pPr>
            <a:endParaRPr lang="en-US" sz="2353" dirty="0" smtClean="0">
              <a:solidFill>
                <a:schemeClr val="bg1"/>
              </a:solidFill>
            </a:endParaRPr>
          </a:p>
          <a:p>
            <a:pPr marL="342900" indent="-342900">
              <a:buFont typeface="Wingdings" panose="05000000000000000000" pitchFamily="2" charset="2"/>
              <a:buChar char="§"/>
            </a:pPr>
            <a:r>
              <a:rPr lang="en-US" sz="2353" dirty="0" smtClean="0">
                <a:solidFill>
                  <a:schemeClr val="bg1"/>
                </a:solidFill>
              </a:rPr>
              <a:t>App </a:t>
            </a:r>
            <a:r>
              <a:rPr lang="en-US" sz="2353" dirty="0">
                <a:solidFill>
                  <a:schemeClr val="bg1"/>
                </a:solidFill>
              </a:rPr>
              <a:t>ports –as needed</a:t>
            </a:r>
            <a:r>
              <a:rPr lang="en-US" sz="1765" dirty="0">
                <a:solidFill>
                  <a:schemeClr val="bg1"/>
                </a:solidFill>
              </a:rPr>
              <a:t>.</a:t>
            </a:r>
          </a:p>
        </p:txBody>
      </p:sp>
    </p:spTree>
    <p:extLst>
      <p:ext uri="{BB962C8B-B14F-4D97-AF65-F5344CB8AC3E}">
        <p14:creationId xmlns:p14="http://schemas.microsoft.com/office/powerpoint/2010/main" val="2391934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97ECF"/>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56699" y="1880860"/>
            <a:ext cx="10598315" cy="4279120"/>
          </a:xfrm>
        </p:spPr>
        <p:txBody>
          <a:bodyPr/>
          <a:lstStyle/>
          <a:p>
            <a:r>
              <a:rPr lang="en-US" sz="3600" dirty="0">
                <a:solidFill>
                  <a:schemeClr val="bg1"/>
                </a:solidFill>
              </a:rPr>
              <a:t>Ability to select a supported Fabric version</a:t>
            </a:r>
          </a:p>
          <a:p>
            <a:pPr lvl="1"/>
            <a:r>
              <a:rPr lang="en-US" sz="2000" dirty="0">
                <a:solidFill>
                  <a:schemeClr val="bg1"/>
                </a:solidFill>
              </a:rPr>
              <a:t>Set the upgrade mode to – Automatic or Manual</a:t>
            </a:r>
          </a:p>
          <a:p>
            <a:pPr lvl="1"/>
            <a:r>
              <a:rPr lang="en-US" sz="2000" dirty="0">
                <a:solidFill>
                  <a:schemeClr val="bg1"/>
                </a:solidFill>
              </a:rPr>
              <a:t>Select the specific fabric version Via APIs or Portal</a:t>
            </a:r>
          </a:p>
          <a:p>
            <a:r>
              <a:rPr lang="en-US" sz="3600" dirty="0">
                <a:solidFill>
                  <a:schemeClr val="bg1"/>
                </a:solidFill>
              </a:rPr>
              <a:t>You can switch between Automatic and Manual</a:t>
            </a:r>
          </a:p>
          <a:p>
            <a:r>
              <a:rPr lang="en-US" sz="3600" dirty="0">
                <a:solidFill>
                  <a:schemeClr val="bg1"/>
                </a:solidFill>
              </a:rPr>
              <a:t>You have 60 days to adopt the new version</a:t>
            </a:r>
          </a:p>
          <a:p>
            <a:r>
              <a:rPr lang="en-US" sz="3600" dirty="0">
                <a:solidFill>
                  <a:schemeClr val="bg1"/>
                </a:solidFill>
              </a:rPr>
              <a:t>A warning is generated 14 days prior to your cluster going out of support</a:t>
            </a:r>
          </a:p>
          <a:p>
            <a:r>
              <a:rPr lang="en-US" sz="3600" dirty="0">
                <a:solidFill>
                  <a:schemeClr val="bg1"/>
                </a:solidFill>
              </a:rPr>
              <a:t>New versions are announced on the team </a:t>
            </a:r>
            <a:r>
              <a:rPr lang="en-US" sz="3600" dirty="0" smtClean="0">
                <a:solidFill>
                  <a:schemeClr val="bg1"/>
                </a:solidFill>
              </a:rPr>
              <a:t>blog</a:t>
            </a:r>
            <a:endParaRPr lang="en-US" sz="3600" dirty="0">
              <a:solidFill>
                <a:schemeClr val="bg1"/>
              </a:solidFill>
            </a:endParaRPr>
          </a:p>
        </p:txBody>
      </p:sp>
      <p:sp>
        <p:nvSpPr>
          <p:cNvPr id="3" name="Title 2"/>
          <p:cNvSpPr>
            <a:spLocks noGrp="1"/>
          </p:cNvSpPr>
          <p:nvPr>
            <p:ph type="title"/>
          </p:nvPr>
        </p:nvSpPr>
        <p:spPr>
          <a:xfrm>
            <a:off x="840906" y="255407"/>
            <a:ext cx="10514108" cy="1325375"/>
          </a:xfrm>
        </p:spPr>
        <p:txBody>
          <a:bodyPr/>
          <a:lstStyle/>
          <a:p>
            <a:r>
              <a:rPr lang="en-US" dirty="0">
                <a:solidFill>
                  <a:schemeClr val="bg1"/>
                </a:solidFill>
              </a:rPr>
              <a:t>Manage you Cluster Version</a:t>
            </a:r>
          </a:p>
        </p:txBody>
      </p:sp>
    </p:spTree>
    <p:extLst>
      <p:ext uri="{BB962C8B-B14F-4D97-AF65-F5344CB8AC3E}">
        <p14:creationId xmlns:p14="http://schemas.microsoft.com/office/powerpoint/2010/main" val="5032407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Why Microservices</a:t>
            </a:r>
            <a:endParaRPr lang="en-US" dirty="0">
              <a:solidFill>
                <a:schemeClr val="bg1"/>
              </a:solidFill>
            </a:endParaRPr>
          </a:p>
        </p:txBody>
      </p:sp>
      <p:sp>
        <p:nvSpPr>
          <p:cNvPr id="3" name="Content Placeholder 2"/>
          <p:cNvSpPr>
            <a:spLocks noGrp="1"/>
          </p:cNvSpPr>
          <p:nvPr>
            <p:ph idx="1"/>
          </p:nvPr>
        </p:nvSpPr>
        <p:spPr/>
        <p:txBody>
          <a:bodyPr/>
          <a:lstStyle/>
          <a:p>
            <a:endParaRPr lang="en-US" dirty="0" smtClean="0">
              <a:solidFill>
                <a:schemeClr val="bg1"/>
              </a:solidFill>
            </a:endParaRPr>
          </a:p>
          <a:p>
            <a:endParaRPr lang="en-US" dirty="0">
              <a:solidFill>
                <a:schemeClr val="bg1"/>
              </a:solidFill>
            </a:endParaRPr>
          </a:p>
          <a:p>
            <a:r>
              <a:rPr lang="en-US" dirty="0" smtClean="0">
                <a:solidFill>
                  <a:schemeClr val="bg1"/>
                </a:solidFill>
              </a:rPr>
              <a:t>Evolve continuously</a:t>
            </a:r>
          </a:p>
          <a:p>
            <a:endParaRPr lang="en-US" dirty="0" smtClean="0">
              <a:solidFill>
                <a:schemeClr val="bg1"/>
              </a:solidFill>
            </a:endParaRPr>
          </a:p>
          <a:p>
            <a:r>
              <a:rPr lang="en-US" dirty="0" smtClean="0">
                <a:solidFill>
                  <a:schemeClr val="bg1"/>
                </a:solidFill>
              </a:rPr>
              <a:t>Faster delivery</a:t>
            </a:r>
          </a:p>
          <a:p>
            <a:endParaRPr lang="en-US" dirty="0" smtClean="0">
              <a:solidFill>
                <a:schemeClr val="bg1"/>
              </a:solidFill>
            </a:endParaRPr>
          </a:p>
          <a:p>
            <a:r>
              <a:rPr lang="en-US" dirty="0" smtClean="0">
                <a:solidFill>
                  <a:schemeClr val="bg1"/>
                </a:solidFill>
              </a:rPr>
              <a:t>Build and operate at scale </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6471013" y="2834481"/>
            <a:ext cx="4457700" cy="2333625"/>
          </a:xfrm>
          <a:prstGeom prst="rect">
            <a:avLst/>
          </a:prstGeom>
        </p:spPr>
      </p:pic>
    </p:spTree>
    <p:extLst>
      <p:ext uri="{BB962C8B-B14F-4D97-AF65-F5344CB8AC3E}">
        <p14:creationId xmlns:p14="http://schemas.microsoft.com/office/powerpoint/2010/main" val="1002145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Cluster Fabric Upgrade</a:t>
            </a:r>
          </a:p>
        </p:txBody>
      </p:sp>
      <p:sp>
        <p:nvSpPr>
          <p:cNvPr id="3" name="Content Placeholder 2"/>
          <p:cNvSpPr>
            <a:spLocks noGrp="1"/>
          </p:cNvSpPr>
          <p:nvPr>
            <p:ph idx="4294967295"/>
          </p:nvPr>
        </p:nvSpPr>
        <p:spPr>
          <a:xfrm>
            <a:off x="594313" y="3167224"/>
            <a:ext cx="10514108" cy="4350721"/>
          </a:xfrm>
        </p:spPr>
        <p:txBody>
          <a:bodyPr/>
          <a:lstStyle/>
          <a:p>
            <a:endParaRPr lang="en-US" dirty="0">
              <a:solidFill>
                <a:schemeClr val="bg1"/>
              </a:solidFill>
            </a:endParaRPr>
          </a:p>
          <a:p>
            <a:endParaRPr lang="en-US" dirty="0">
              <a:solidFill>
                <a:schemeClr val="bg1"/>
              </a:solidFill>
            </a:endParaRPr>
          </a:p>
          <a:p>
            <a:r>
              <a:rPr lang="en-US" dirty="0">
                <a:solidFill>
                  <a:schemeClr val="bg1"/>
                </a:solidFill>
              </a:rPr>
              <a:t>Factors to consider when choosing the </a:t>
            </a:r>
            <a:r>
              <a:rPr lang="en-US" dirty="0" err="1">
                <a:solidFill>
                  <a:schemeClr val="bg1"/>
                </a:solidFill>
              </a:rPr>
              <a:t>upgrademode</a:t>
            </a:r>
            <a:endParaRPr lang="en-US" dirty="0">
              <a:solidFill>
                <a:schemeClr val="bg1"/>
              </a:solidFill>
            </a:endParaRPr>
          </a:p>
          <a:p>
            <a:pPr lvl="1"/>
            <a:r>
              <a:rPr lang="en-US" dirty="0">
                <a:solidFill>
                  <a:schemeClr val="bg1"/>
                </a:solidFill>
              </a:rPr>
              <a:t>Availability of your service </a:t>
            </a:r>
          </a:p>
          <a:p>
            <a:pPr lvl="1"/>
            <a:r>
              <a:rPr lang="en-US" dirty="0">
                <a:solidFill>
                  <a:schemeClr val="bg1"/>
                </a:solidFill>
              </a:rPr>
              <a:t>Need for predictability of performance</a:t>
            </a:r>
          </a:p>
          <a:p>
            <a:pPr lvl="1"/>
            <a:r>
              <a:rPr lang="en-US" dirty="0">
                <a:solidFill>
                  <a:schemeClr val="bg1"/>
                </a:solidFill>
              </a:rPr>
              <a:t>Freedom of choice to select the velocity</a:t>
            </a:r>
          </a:p>
          <a:p>
            <a:pPr lvl="1"/>
            <a:r>
              <a:rPr lang="en-US" dirty="0">
                <a:solidFill>
                  <a:schemeClr val="bg1"/>
                </a:solidFill>
              </a:rPr>
              <a:t>Support considerations </a:t>
            </a:r>
          </a:p>
          <a:p>
            <a:pPr lvl="1"/>
            <a:r>
              <a:rPr lang="en-US" dirty="0">
                <a:solidFill>
                  <a:schemeClr val="bg1"/>
                </a:solidFill>
              </a:rPr>
              <a:t>Recommendation of upgrade mode for  – for dev, test, PPL, prod</a:t>
            </a:r>
          </a:p>
          <a:p>
            <a:endParaRPr lang="en-US" dirty="0">
              <a:solidFill>
                <a:schemeClr val="bg1"/>
              </a:solidFill>
            </a:endParaRPr>
          </a:p>
          <a:p>
            <a:endParaRPr lang="en-US" dirty="0">
              <a:solidFill>
                <a:schemeClr val="bg1"/>
              </a:solidFill>
            </a:endParaRPr>
          </a:p>
          <a:p>
            <a:pPr lvl="1"/>
            <a:endParaRPr lang="en-US" dirty="0">
              <a:solidFill>
                <a:schemeClr val="bg1"/>
              </a:solidFill>
            </a:endParaRPr>
          </a:p>
        </p:txBody>
      </p:sp>
      <p:grpSp>
        <p:nvGrpSpPr>
          <p:cNvPr id="4" name="Group 3"/>
          <p:cNvGrpSpPr/>
          <p:nvPr/>
        </p:nvGrpSpPr>
        <p:grpSpPr>
          <a:xfrm>
            <a:off x="2199353" y="1446848"/>
            <a:ext cx="6023295" cy="2701657"/>
            <a:chOff x="66518" y="1429103"/>
            <a:chExt cx="11609284" cy="5095790"/>
          </a:xfrm>
        </p:grpSpPr>
        <p:sp>
          <p:nvSpPr>
            <p:cNvPr id="5" name="Rounded Rectangle 121"/>
            <p:cNvSpPr/>
            <p:nvPr/>
          </p:nvSpPr>
          <p:spPr bwMode="auto">
            <a:xfrm>
              <a:off x="875468" y="1429103"/>
              <a:ext cx="2648020" cy="2072545"/>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a:lnSpc>
                  <a:spcPct val="90000"/>
                </a:lnSpc>
                <a:defRPr/>
              </a:pPr>
              <a:r>
                <a:rPr lang="en-US" sz="1000" dirty="0">
                  <a:solidFill>
                    <a:schemeClr val="bg1"/>
                  </a:solidFill>
                  <a:latin typeface="Segoe UI"/>
                  <a:ea typeface="Segoe UI" pitchFamily="34" charset="0"/>
                  <a:cs typeface="Segoe UI" pitchFamily="34" charset="0"/>
                </a:rPr>
                <a:t>Source Control</a:t>
              </a:r>
            </a:p>
          </p:txBody>
        </p:sp>
        <p:sp>
          <p:nvSpPr>
            <p:cNvPr id="6" name="Rounded Rectangle 6"/>
            <p:cNvSpPr/>
            <p:nvPr/>
          </p:nvSpPr>
          <p:spPr bwMode="auto">
            <a:xfrm>
              <a:off x="6105535" y="1444561"/>
              <a:ext cx="2099013" cy="2072545"/>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576">
                <a:lnSpc>
                  <a:spcPct val="90000"/>
                </a:lnSpc>
                <a:defRPr/>
              </a:pPr>
              <a:r>
                <a:rPr lang="en-US" sz="900" dirty="0">
                  <a:solidFill>
                    <a:schemeClr val="bg1"/>
                  </a:solidFill>
                  <a:latin typeface="Segoe UI"/>
                  <a:ea typeface="Segoe UI" pitchFamily="34" charset="0"/>
                  <a:cs typeface="Segoe UI" pitchFamily="34" charset="0"/>
                </a:rPr>
                <a:t>Build</a:t>
              </a:r>
            </a:p>
          </p:txBody>
        </p:sp>
        <p:cxnSp>
          <p:nvCxnSpPr>
            <p:cNvPr id="7" name="Straight Connector 6"/>
            <p:cNvCxnSpPr>
              <a:stCxn id="5" idx="2"/>
              <a:endCxn id="59" idx="0"/>
            </p:cNvCxnSpPr>
            <p:nvPr/>
          </p:nvCxnSpPr>
          <p:spPr>
            <a:xfrm flipH="1">
              <a:off x="2168817" y="3501649"/>
              <a:ext cx="30661" cy="175257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204557" y="5190134"/>
              <a:ext cx="1901685" cy="1096897"/>
              <a:chOff x="940119" y="5293964"/>
              <a:chExt cx="1940093" cy="1119051"/>
            </a:xfrm>
          </p:grpSpPr>
          <p:sp>
            <p:nvSpPr>
              <p:cNvPr id="58" name="Rectangle 154"/>
              <p:cNvSpPr>
                <a:spLocks noChangeArrowheads="1"/>
              </p:cNvSpPr>
              <p:nvPr/>
            </p:nvSpPr>
            <p:spPr bwMode="auto">
              <a:xfrm>
                <a:off x="1171231" y="5293964"/>
                <a:ext cx="1505245" cy="1027824"/>
              </a:xfrm>
              <a:prstGeom prst="rect">
                <a:avLst/>
              </a:prstGeom>
              <a:solidFill>
                <a:schemeClr val="bg2">
                  <a:lumMod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000">
                  <a:solidFill>
                    <a:schemeClr val="bg1"/>
                  </a:solidFill>
                  <a:latin typeface="Segoe UI"/>
                </a:endParaRPr>
              </a:p>
            </p:txBody>
          </p:sp>
          <p:sp>
            <p:nvSpPr>
              <p:cNvPr id="59" name="Rectangle 156"/>
              <p:cNvSpPr>
                <a:spLocks noChangeArrowheads="1"/>
              </p:cNvSpPr>
              <p:nvPr/>
            </p:nvSpPr>
            <p:spPr bwMode="auto">
              <a:xfrm>
                <a:off x="1224447" y="5359343"/>
                <a:ext cx="1398813" cy="897066"/>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000">
                  <a:solidFill>
                    <a:schemeClr val="bg1"/>
                  </a:solidFill>
                  <a:latin typeface="Segoe UI"/>
                </a:endParaRPr>
              </a:p>
            </p:txBody>
          </p:sp>
          <p:sp>
            <p:nvSpPr>
              <p:cNvPr id="60"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000">
                  <a:solidFill>
                    <a:schemeClr val="bg1"/>
                  </a:solidFill>
                  <a:latin typeface="Segoe UI"/>
                </a:endParaRPr>
              </a:p>
            </p:txBody>
          </p:sp>
        </p:grpSp>
        <p:pic>
          <p:nvPicPr>
            <p:cNvPr id="9" name="Picture 28"/>
            <p:cNvPicPr>
              <a:picLocks noChangeAspect="1"/>
            </p:cNvPicPr>
            <p:nvPr/>
          </p:nvPicPr>
          <p:blipFill rotWithShape="1">
            <a:blip r:embed="rId3">
              <a:extLst>
                <a:ext uri="{28A0092B-C50C-407E-A947-70E740481C1C}">
                  <a14:useLocalDpi xmlns:a14="http://schemas.microsoft.com/office/drawing/2010/main" val="0"/>
                </a:ext>
              </a:extLst>
            </a:blip>
            <a:srcRect b="35075"/>
            <a:stretch/>
          </p:blipFill>
          <p:spPr bwMode="auto">
            <a:xfrm>
              <a:off x="6545644" y="2144615"/>
              <a:ext cx="1005130" cy="86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Accepted DEV"/>
            <p:cNvGrpSpPr/>
            <p:nvPr/>
          </p:nvGrpSpPr>
          <p:grpSpPr>
            <a:xfrm>
              <a:off x="6986530" y="2917060"/>
              <a:ext cx="447808" cy="447808"/>
              <a:chOff x="4084560" y="4337765"/>
              <a:chExt cx="456852" cy="456852"/>
            </a:xfrm>
          </p:grpSpPr>
          <p:sp>
            <p:nvSpPr>
              <p:cNvPr id="56" name="Accepted"/>
              <p:cNvSpPr/>
              <p:nvPr/>
            </p:nvSpPr>
            <p:spPr bwMode="auto">
              <a:xfrm>
                <a:off x="4084560" y="4337765"/>
                <a:ext cx="456852" cy="4568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200" b="1" dirty="0">
                  <a:solidFill>
                    <a:schemeClr val="bg1"/>
                  </a:solidFill>
                  <a:latin typeface="Segoe UI"/>
                  <a:ea typeface="Segoe UI" pitchFamily="34" charset="0"/>
                  <a:cs typeface="Segoe UI" pitchFamily="34" charset="0"/>
                </a:endParaRPr>
              </a:p>
            </p:txBody>
          </p:sp>
          <p:sp>
            <p:nvSpPr>
              <p:cNvPr id="57" name="Freeform 26"/>
              <p:cNvSpPr>
                <a:spLocks/>
              </p:cNvSpPr>
              <p:nvPr/>
            </p:nvSpPr>
            <p:spPr bwMode="auto">
              <a:xfrm>
                <a:off x="4222325" y="4528084"/>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chemeClr val="bg1">
                  <a:lumMod val="95000"/>
                </a:schemeClr>
              </a:solidFill>
              <a:ln>
                <a:noFill/>
              </a:ln>
            </p:spPr>
            <p:txBody>
              <a:bodyPr vert="horz" wrap="square" lIns="89617" tIns="44808" rIns="89617" bIns="44808" numCol="1" anchor="t" anchorCtr="0" compatLnSpc="1">
                <a:prstTxWarp prst="textNoShape">
                  <a:avLst/>
                </a:prstTxWarp>
              </a:bodyPr>
              <a:lstStyle/>
              <a:p>
                <a:pPr defTabSz="895830">
                  <a:defRPr/>
                </a:pPr>
                <a:endParaRPr lang="en-US" sz="1000">
                  <a:solidFill>
                    <a:schemeClr val="bg1"/>
                  </a:solidFill>
                  <a:latin typeface="Segoe UI"/>
                </a:endParaRPr>
              </a:p>
            </p:txBody>
          </p:sp>
        </p:grpSp>
        <p:cxnSp>
          <p:nvCxnSpPr>
            <p:cNvPr id="11" name="Straight Arrow Connector 10"/>
            <p:cNvCxnSpPr>
              <a:stCxn id="5" idx="3"/>
              <a:endCxn id="6" idx="1"/>
            </p:cNvCxnSpPr>
            <p:nvPr/>
          </p:nvCxnSpPr>
          <p:spPr>
            <a:xfrm>
              <a:off x="3523489" y="2465376"/>
              <a:ext cx="2582046" cy="1545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267007" y="3517107"/>
              <a:ext cx="11811" cy="53342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2"/>
            </p:cNvCxnSpPr>
            <p:nvPr/>
          </p:nvCxnSpPr>
          <p:spPr>
            <a:xfrm flipV="1">
              <a:off x="7155029" y="3517107"/>
              <a:ext cx="12" cy="49175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2054598" y="5381082"/>
              <a:ext cx="425797" cy="441731"/>
              <a:chOff x="1707792" y="5550508"/>
              <a:chExt cx="434335" cy="450589"/>
            </a:xfrm>
          </p:grpSpPr>
          <p:grpSp>
            <p:nvGrpSpPr>
              <p:cNvPr id="51" name="Group 50"/>
              <p:cNvGrpSpPr/>
              <p:nvPr/>
            </p:nvGrpSpPr>
            <p:grpSpPr>
              <a:xfrm>
                <a:off x="1707792" y="5550508"/>
                <a:ext cx="433342" cy="450589"/>
                <a:chOff x="652595" y="2571201"/>
                <a:chExt cx="609169" cy="633414"/>
              </a:xfrm>
            </p:grpSpPr>
            <p:sp>
              <p:nvSpPr>
                <p:cNvPr id="53" name="Freeform 11"/>
                <p:cNvSpPr>
                  <a:spLocks/>
                </p:cNvSpPr>
                <p:nvPr/>
              </p:nvSpPr>
              <p:spPr bwMode="auto">
                <a:xfrm>
                  <a:off x="652595" y="2571201"/>
                  <a:ext cx="609169" cy="633414"/>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000">
                    <a:solidFill>
                      <a:schemeClr val="bg1"/>
                    </a:solidFill>
                    <a:latin typeface="Segoe UI"/>
                  </a:endParaRPr>
                </a:p>
              </p:txBody>
            </p:sp>
            <p:sp>
              <p:nvSpPr>
                <p:cNvPr id="54" name="Freeform 6"/>
                <p:cNvSpPr>
                  <a:spLocks/>
                </p:cNvSpPr>
                <p:nvPr/>
              </p:nvSpPr>
              <p:spPr bwMode="auto">
                <a:xfrm>
                  <a:off x="828249" y="2734135"/>
                  <a:ext cx="107771" cy="333265"/>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592" tIns="44796" rIns="89592" bIns="44796" numCol="1" anchor="t" anchorCtr="0" compatLnSpc="1">
                  <a:prstTxWarp prst="textNoShape">
                    <a:avLst/>
                  </a:prstTxWarp>
                </a:bodyPr>
                <a:lstStyle/>
                <a:p>
                  <a:pPr defTabSz="913665">
                    <a:defRPr/>
                  </a:pPr>
                  <a:endParaRPr lang="en-US" sz="1000">
                    <a:solidFill>
                      <a:schemeClr val="bg1"/>
                    </a:solidFill>
                    <a:latin typeface="Segoe UI"/>
                  </a:endParaRPr>
                </a:p>
              </p:txBody>
            </p:sp>
            <p:sp>
              <p:nvSpPr>
                <p:cNvPr id="55" name="Freeform 7"/>
                <p:cNvSpPr>
                  <a:spLocks/>
                </p:cNvSpPr>
                <p:nvPr/>
              </p:nvSpPr>
              <p:spPr bwMode="auto">
                <a:xfrm>
                  <a:off x="1000685" y="2734135"/>
                  <a:ext cx="107771" cy="333265"/>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592" tIns="44796" rIns="89592" bIns="44796" numCol="1" anchor="t" anchorCtr="0" compatLnSpc="1">
                  <a:prstTxWarp prst="textNoShape">
                    <a:avLst/>
                  </a:prstTxWarp>
                </a:bodyPr>
                <a:lstStyle/>
                <a:p>
                  <a:pPr defTabSz="913665">
                    <a:defRPr/>
                  </a:pPr>
                  <a:endParaRPr lang="en-US" sz="1000">
                    <a:solidFill>
                      <a:schemeClr val="bg1"/>
                    </a:solidFill>
                    <a:latin typeface="Segoe UI"/>
                  </a:endParaRPr>
                </a:p>
              </p:txBody>
            </p:sp>
          </p:grpSp>
          <p:sp>
            <p:nvSpPr>
              <p:cNvPr id="52" name="Freeform 12"/>
              <p:cNvSpPr>
                <a:spLocks/>
              </p:cNvSpPr>
              <p:nvPr/>
            </p:nvSpPr>
            <p:spPr bwMode="auto">
              <a:xfrm>
                <a:off x="2052638" y="5550508"/>
                <a:ext cx="89489" cy="85748"/>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p:spPr>
            <p:txBody>
              <a:bodyPr vert="horz" wrap="square" lIns="89604" tIns="44802" rIns="89604" bIns="44802" numCol="1" anchor="t" anchorCtr="0" compatLnSpc="1">
                <a:prstTxWarp prst="textNoShape">
                  <a:avLst/>
                </a:prstTxWarp>
              </a:bodyPr>
              <a:lstStyle/>
              <a:p>
                <a:pPr defTabSz="913841">
                  <a:defRPr/>
                </a:pPr>
                <a:endParaRPr lang="en-US" sz="1000" dirty="0">
                  <a:solidFill>
                    <a:schemeClr val="bg1"/>
                  </a:solidFill>
                  <a:latin typeface="Segoe UI"/>
                </a:endParaRPr>
              </a:p>
            </p:txBody>
          </p:sp>
        </p:grpSp>
        <p:grpSp>
          <p:nvGrpSpPr>
            <p:cNvPr id="15" name="Group 14"/>
            <p:cNvGrpSpPr/>
            <p:nvPr/>
          </p:nvGrpSpPr>
          <p:grpSpPr>
            <a:xfrm>
              <a:off x="3359552" y="4710410"/>
              <a:ext cx="321734" cy="111031"/>
              <a:chOff x="8334103" y="3143135"/>
              <a:chExt cx="582929" cy="201169"/>
            </a:xfrm>
          </p:grpSpPr>
          <p:pic>
            <p:nvPicPr>
              <p:cNvPr id="49" name="Picture 48"/>
              <p:cNvPicPr>
                <a:picLocks/>
              </p:cNvPicPr>
              <p:nvPr/>
            </p:nvPicPr>
            <p:blipFill>
              <a:blip r:embed="rId4"/>
              <a:stretch>
                <a:fillRect/>
              </a:stretch>
            </p:blipFill>
            <p:spPr>
              <a:xfrm>
                <a:off x="8334103" y="3143135"/>
                <a:ext cx="186403" cy="201169"/>
              </a:xfrm>
              <a:prstGeom prst="rect">
                <a:avLst/>
              </a:prstGeom>
            </p:spPr>
          </p:pic>
          <p:pic>
            <p:nvPicPr>
              <p:cNvPr id="50" name="Picture 49"/>
              <p:cNvPicPr>
                <a:picLocks/>
              </p:cNvPicPr>
              <p:nvPr/>
            </p:nvPicPr>
            <p:blipFill>
              <a:blip r:embed="rId4"/>
              <a:stretch>
                <a:fillRect/>
              </a:stretch>
            </p:blipFill>
            <p:spPr>
              <a:xfrm flipH="1">
                <a:off x="8734152" y="3143135"/>
                <a:ext cx="182880" cy="201169"/>
              </a:xfrm>
              <a:prstGeom prst="rect">
                <a:avLst/>
              </a:prstGeom>
            </p:spPr>
          </p:pic>
        </p:grpSp>
        <p:sp>
          <p:nvSpPr>
            <p:cNvPr id="16" name="TextBox 15"/>
            <p:cNvSpPr txBox="1"/>
            <p:nvPr/>
          </p:nvSpPr>
          <p:spPr>
            <a:xfrm>
              <a:off x="3360286" y="5085006"/>
              <a:ext cx="383113" cy="208988"/>
            </a:xfrm>
            <a:prstGeom prst="rect">
              <a:avLst/>
            </a:prstGeom>
            <a:noFill/>
          </p:spPr>
          <p:txBody>
            <a:bodyPr wrap="none" lIns="0" tIns="0" rIns="0" bIns="0" rtlCol="0">
              <a:spAutoFit/>
            </a:bodyPr>
            <a:lstStyle/>
            <a:p>
              <a:pPr defTabSz="914016">
                <a:lnSpc>
                  <a:spcPct val="90000"/>
                </a:lnSpc>
                <a:spcAft>
                  <a:spcPts val="588"/>
                </a:spcAft>
                <a:defRPr/>
              </a:pPr>
              <a:r>
                <a:rPr lang="en-US" sz="800" b="1" dirty="0">
                  <a:solidFill>
                    <a:schemeClr val="bg1"/>
                  </a:solidFill>
                  <a:latin typeface="Segoe UI"/>
                </a:rPr>
                <a:t>OPS</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809" y="4373627"/>
              <a:ext cx="1074351" cy="2109052"/>
            </a:xfrm>
            <a:prstGeom prst="rect">
              <a:avLst/>
            </a:prstGeom>
          </p:spPr>
        </p:pic>
        <p:sp>
          <p:nvSpPr>
            <p:cNvPr id="18" name="TextBox 17"/>
            <p:cNvSpPr txBox="1"/>
            <p:nvPr/>
          </p:nvSpPr>
          <p:spPr>
            <a:xfrm>
              <a:off x="3186385" y="5132790"/>
              <a:ext cx="383113" cy="208988"/>
            </a:xfrm>
            <a:prstGeom prst="rect">
              <a:avLst/>
            </a:prstGeom>
            <a:noFill/>
          </p:spPr>
          <p:txBody>
            <a:bodyPr wrap="none" lIns="0" tIns="0" rIns="0" bIns="0" rtlCol="0">
              <a:spAutoFit/>
            </a:bodyPr>
            <a:lstStyle/>
            <a:p>
              <a:pPr defTabSz="914016">
                <a:lnSpc>
                  <a:spcPct val="90000"/>
                </a:lnSpc>
                <a:spcAft>
                  <a:spcPts val="588"/>
                </a:spcAft>
                <a:defRPr/>
              </a:pPr>
              <a:r>
                <a:rPr lang="en-US" sz="800" b="1" dirty="0">
                  <a:solidFill>
                    <a:schemeClr val="bg1"/>
                  </a:solidFill>
                  <a:latin typeface="Segoe UI"/>
                </a:rPr>
                <a:t>OPS</a:t>
              </a:r>
            </a:p>
          </p:txBody>
        </p:sp>
        <p:cxnSp>
          <p:nvCxnSpPr>
            <p:cNvPr id="19" name="Straight Arrow Connector 18"/>
            <p:cNvCxnSpPr>
              <a:cxnSpLocks/>
              <a:stCxn id="6" idx="3"/>
            </p:cNvCxnSpPr>
            <p:nvPr/>
          </p:nvCxnSpPr>
          <p:spPr>
            <a:xfrm flipV="1">
              <a:off x="8204548" y="2462528"/>
              <a:ext cx="1679613" cy="18306"/>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6" idx="3"/>
              <a:endCxn id="45" idx="1"/>
            </p:cNvCxnSpPr>
            <p:nvPr/>
          </p:nvCxnSpPr>
          <p:spPr>
            <a:xfrm>
              <a:off x="8204548" y="2480834"/>
              <a:ext cx="1331930" cy="240088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9884160" y="1615197"/>
              <a:ext cx="1694661" cy="1694661"/>
              <a:chOff x="9285108" y="1568259"/>
              <a:chExt cx="1728642" cy="1728642"/>
            </a:xfrm>
          </p:grpSpPr>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85108" y="1568259"/>
                <a:ext cx="1728642" cy="1728642"/>
              </a:xfrm>
              <a:prstGeom prst="rect">
                <a:avLst/>
              </a:prstGeom>
            </p:spPr>
          </p:pic>
          <p:sp>
            <p:nvSpPr>
              <p:cNvPr id="48" name="TextBox 47"/>
              <p:cNvSpPr txBox="1"/>
              <p:nvPr/>
            </p:nvSpPr>
            <p:spPr>
              <a:xfrm>
                <a:off x="9607870" y="2198500"/>
                <a:ext cx="1116489" cy="844575"/>
              </a:xfrm>
              <a:prstGeom prst="rect">
                <a:avLst/>
              </a:prstGeom>
              <a:noFill/>
            </p:spPr>
            <p:txBody>
              <a:bodyPr wrap="none" lIns="179259" tIns="143407" rIns="179259" bIns="143407" rtlCol="0">
                <a:spAutoFit/>
              </a:bodyPr>
              <a:lstStyle/>
              <a:p>
                <a:pPr>
                  <a:lnSpc>
                    <a:spcPct val="90000"/>
                  </a:lnSpc>
                  <a:spcAft>
                    <a:spcPts val="588"/>
                  </a:spcAft>
                </a:pPr>
                <a:r>
                  <a:rPr lang="en-US" sz="1100" b="1" dirty="0">
                    <a:solidFill>
                      <a:schemeClr val="bg1"/>
                    </a:solidFill>
                  </a:rPr>
                  <a:t>PPL</a:t>
                </a:r>
              </a:p>
            </p:txBody>
          </p:sp>
        </p:grpSp>
        <p:grpSp>
          <p:nvGrpSpPr>
            <p:cNvPr id="22" name="Group 21"/>
            <p:cNvGrpSpPr/>
            <p:nvPr/>
          </p:nvGrpSpPr>
          <p:grpSpPr>
            <a:xfrm>
              <a:off x="9536478" y="3812061"/>
              <a:ext cx="2139324" cy="2139324"/>
              <a:chOff x="8741267" y="3888004"/>
              <a:chExt cx="2182222" cy="2182222"/>
            </a:xfrm>
          </p:grpSpPr>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41267" y="3888004"/>
                <a:ext cx="2182222" cy="2182222"/>
              </a:xfrm>
              <a:prstGeom prst="rect">
                <a:avLst/>
              </a:prstGeom>
            </p:spPr>
          </p:pic>
          <p:sp>
            <p:nvSpPr>
              <p:cNvPr id="46" name="TextBox 45"/>
              <p:cNvSpPr txBox="1"/>
              <p:nvPr/>
            </p:nvSpPr>
            <p:spPr>
              <a:xfrm>
                <a:off x="9235723" y="4831875"/>
                <a:ext cx="1366748" cy="844575"/>
              </a:xfrm>
              <a:prstGeom prst="rect">
                <a:avLst/>
              </a:prstGeom>
              <a:noFill/>
            </p:spPr>
            <p:txBody>
              <a:bodyPr wrap="none" lIns="179259" tIns="143407" rIns="179259" bIns="143407" rtlCol="0">
                <a:spAutoFit/>
              </a:bodyPr>
              <a:lstStyle/>
              <a:p>
                <a:pPr>
                  <a:lnSpc>
                    <a:spcPct val="90000"/>
                  </a:lnSpc>
                  <a:spcAft>
                    <a:spcPts val="588"/>
                  </a:spcAft>
                </a:pPr>
                <a:r>
                  <a:rPr lang="en-US" sz="1100" b="1" dirty="0">
                    <a:solidFill>
                      <a:schemeClr val="bg1"/>
                    </a:solidFill>
                  </a:rPr>
                  <a:t>PROD</a:t>
                </a:r>
              </a:p>
            </p:txBody>
          </p:sp>
        </p:grpSp>
        <p:grpSp>
          <p:nvGrpSpPr>
            <p:cNvPr id="23" name="CODE 2" descr="Down:  Group 65"/>
            <p:cNvGrpSpPr/>
            <p:nvPr/>
          </p:nvGrpSpPr>
          <p:grpSpPr>
            <a:xfrm>
              <a:off x="1753739" y="2385248"/>
              <a:ext cx="527551" cy="549859"/>
              <a:chOff x="2328300" y="3506767"/>
              <a:chExt cx="551703" cy="575034"/>
            </a:xfrm>
          </p:grpSpPr>
          <p:sp>
            <p:nvSpPr>
              <p:cNvPr id="3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00">
                  <a:solidFill>
                    <a:schemeClr val="bg1"/>
                  </a:solidFill>
                  <a:latin typeface="Segoe UI"/>
                </a:endParaRPr>
              </a:p>
            </p:txBody>
          </p:sp>
          <p:grpSp>
            <p:nvGrpSpPr>
              <p:cNvPr id="37" name="Group 36"/>
              <p:cNvGrpSpPr/>
              <p:nvPr/>
            </p:nvGrpSpPr>
            <p:grpSpPr>
              <a:xfrm>
                <a:off x="2328300" y="3506767"/>
                <a:ext cx="551703" cy="575034"/>
                <a:chOff x="3937001" y="4448175"/>
                <a:chExt cx="638175" cy="665163"/>
              </a:xfrm>
            </p:grpSpPr>
            <p:grpSp>
              <p:nvGrpSpPr>
                <p:cNvPr id="38" name="Group 10"/>
                <p:cNvGrpSpPr>
                  <a:grpSpLocks noChangeAspect="1"/>
                </p:cNvGrpSpPr>
                <p:nvPr/>
              </p:nvGrpSpPr>
              <p:grpSpPr bwMode="auto">
                <a:xfrm>
                  <a:off x="3937001" y="4448175"/>
                  <a:ext cx="638175" cy="665163"/>
                  <a:chOff x="2480" y="2802"/>
                  <a:chExt cx="402" cy="419"/>
                </a:xfrm>
              </p:grpSpPr>
              <p:sp>
                <p:nvSpPr>
                  <p:cNvPr id="4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00">
                      <a:solidFill>
                        <a:schemeClr val="bg1"/>
                      </a:solidFill>
                      <a:latin typeface="Segoe UI"/>
                    </a:endParaRPr>
                  </a:p>
                </p:txBody>
              </p:sp>
              <p:sp>
                <p:nvSpPr>
                  <p:cNvPr id="4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00">
                      <a:solidFill>
                        <a:schemeClr val="bg1"/>
                      </a:solidFill>
                      <a:latin typeface="Segoe UI"/>
                    </a:endParaRPr>
                  </a:p>
                </p:txBody>
              </p:sp>
              <p:sp>
                <p:nvSpPr>
                  <p:cNvPr id="4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000">
                      <a:solidFill>
                        <a:schemeClr val="bg1"/>
                      </a:solidFill>
                      <a:latin typeface="Segoe UI"/>
                    </a:endParaRPr>
                  </a:p>
                </p:txBody>
              </p:sp>
            </p:grpSp>
            <p:grpSp>
              <p:nvGrpSpPr>
                <p:cNvPr id="39" name="Group 38"/>
                <p:cNvGrpSpPr/>
                <p:nvPr/>
              </p:nvGrpSpPr>
              <p:grpSpPr>
                <a:xfrm>
                  <a:off x="4120302" y="4618868"/>
                  <a:ext cx="293550" cy="349134"/>
                  <a:chOff x="4662074" y="4335997"/>
                  <a:chExt cx="234105" cy="278433"/>
                </a:xfrm>
              </p:grpSpPr>
              <p:sp>
                <p:nvSpPr>
                  <p:cNvPr id="4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89604" tIns="44802" rIns="89604" bIns="44802" numCol="1" anchor="t" anchorCtr="0" compatLnSpc="1">
                    <a:prstTxWarp prst="textNoShape">
                      <a:avLst/>
                    </a:prstTxWarp>
                  </a:bodyPr>
                  <a:lstStyle/>
                  <a:p>
                    <a:pPr defTabSz="913841">
                      <a:defRPr/>
                    </a:pPr>
                    <a:endParaRPr lang="en-US" sz="1000">
                      <a:solidFill>
                        <a:schemeClr val="bg1"/>
                      </a:solidFill>
                      <a:latin typeface="Segoe UI"/>
                    </a:endParaRPr>
                  </a:p>
                </p:txBody>
              </p:sp>
              <p:sp>
                <p:nvSpPr>
                  <p:cNvPr id="4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89604" tIns="44802" rIns="89604" bIns="44802" numCol="1" anchor="t" anchorCtr="0" compatLnSpc="1">
                    <a:prstTxWarp prst="textNoShape">
                      <a:avLst/>
                    </a:prstTxWarp>
                  </a:bodyPr>
                  <a:lstStyle/>
                  <a:p>
                    <a:pPr defTabSz="913841">
                      <a:defRPr/>
                    </a:pPr>
                    <a:endParaRPr lang="en-US" sz="1000">
                      <a:solidFill>
                        <a:schemeClr val="bg1"/>
                      </a:solidFill>
                      <a:latin typeface="Segoe UI"/>
                    </a:endParaRPr>
                  </a:p>
                </p:txBody>
              </p:sp>
            </p:grpSp>
          </p:grpSp>
        </p:grpSp>
        <p:cxnSp>
          <p:nvCxnSpPr>
            <p:cNvPr id="24" name="Straight Connector 23"/>
            <p:cNvCxnSpPr/>
            <p:nvPr/>
          </p:nvCxnSpPr>
          <p:spPr>
            <a:xfrm flipH="1" flipV="1">
              <a:off x="1174297" y="4075313"/>
              <a:ext cx="2189667" cy="10841"/>
            </a:xfrm>
            <a:prstGeom prst="line">
              <a:avLst/>
            </a:prstGeom>
            <a:ln w="19050">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flipH="1">
              <a:off x="1380622" y="3727583"/>
              <a:ext cx="1725618" cy="766177"/>
            </a:xfrm>
            <a:prstGeom prst="rect">
              <a:avLst/>
            </a:prstGeom>
            <a:noFill/>
          </p:spPr>
          <p:txBody>
            <a:bodyPr wrap="square" rtlCol="0">
              <a:spAutoFit/>
            </a:bodyPr>
            <a:lstStyle/>
            <a:p>
              <a:r>
                <a:rPr lang="en-US" sz="1000" dirty="0">
                  <a:solidFill>
                    <a:schemeClr val="bg1"/>
                  </a:solidFill>
                </a:rPr>
                <a:t>Inner Dev Loop</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27116" y="2152611"/>
              <a:ext cx="650501" cy="672619"/>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1695" y="2144524"/>
              <a:ext cx="650501" cy="672619"/>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82458" y="3498800"/>
              <a:ext cx="650501" cy="672619"/>
            </a:xfrm>
            <a:prstGeom prst="rect">
              <a:avLst/>
            </a:prstGeom>
          </p:spPr>
        </p:pic>
        <p:grpSp>
          <p:nvGrpSpPr>
            <p:cNvPr id="29" name="Group 28"/>
            <p:cNvGrpSpPr/>
            <p:nvPr/>
          </p:nvGrpSpPr>
          <p:grpSpPr>
            <a:xfrm>
              <a:off x="6363125" y="4119486"/>
              <a:ext cx="1654809" cy="1559721"/>
              <a:chOff x="6363125" y="4119486"/>
              <a:chExt cx="1654809" cy="1559721"/>
            </a:xfrm>
          </p:grpSpPr>
          <p:pic>
            <p:nvPicPr>
              <p:cNvPr id="32" name="Tes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6515" y="4968655"/>
                <a:ext cx="368027" cy="375243"/>
              </a:xfrm>
              <a:prstGeom prst="rect">
                <a:avLst/>
              </a:prstGeom>
            </p:spPr>
          </p:pic>
          <p:grpSp>
            <p:nvGrpSpPr>
              <p:cNvPr id="33" name="Group 32"/>
              <p:cNvGrpSpPr/>
              <p:nvPr/>
            </p:nvGrpSpPr>
            <p:grpSpPr>
              <a:xfrm>
                <a:off x="6363125" y="4119486"/>
                <a:ext cx="1654809" cy="1559721"/>
                <a:chOff x="8884890" y="4054695"/>
                <a:chExt cx="2182222" cy="2182222"/>
              </a:xfrm>
            </p:grpSpPr>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84890" y="4054695"/>
                  <a:ext cx="2182222" cy="2182222"/>
                </a:xfrm>
                <a:prstGeom prst="rect">
                  <a:avLst/>
                </a:prstGeom>
              </p:spPr>
            </p:pic>
            <p:sp>
              <p:nvSpPr>
                <p:cNvPr id="35" name="TextBox 34"/>
                <p:cNvSpPr txBox="1"/>
                <p:nvPr/>
              </p:nvSpPr>
              <p:spPr>
                <a:xfrm>
                  <a:off x="9238486" y="4705313"/>
                  <a:ext cx="1535256" cy="1158424"/>
                </a:xfrm>
                <a:prstGeom prst="rect">
                  <a:avLst/>
                </a:prstGeom>
                <a:noFill/>
              </p:spPr>
              <p:txBody>
                <a:bodyPr wrap="none" lIns="179259" tIns="143407" rIns="179259" bIns="143407" rtlCol="0">
                  <a:spAutoFit/>
                </a:bodyPr>
                <a:lstStyle/>
                <a:p>
                  <a:pPr algn="ctr">
                    <a:lnSpc>
                      <a:spcPct val="90000"/>
                    </a:lnSpc>
                    <a:spcAft>
                      <a:spcPts val="588"/>
                    </a:spcAft>
                  </a:pPr>
                  <a:r>
                    <a:rPr lang="en-US" sz="1100" b="1" dirty="0">
                      <a:solidFill>
                        <a:schemeClr val="bg1"/>
                      </a:solidFill>
                    </a:rPr>
                    <a:t>Test</a:t>
                  </a:r>
                </a:p>
              </p:txBody>
            </p:sp>
          </p:grpSp>
        </p:gr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518" y="4057588"/>
              <a:ext cx="1378494" cy="2467305"/>
            </a:xfrm>
            <a:prstGeom prst="rect">
              <a:avLst/>
            </a:prstGeom>
          </p:spPr>
        </p:pic>
        <p:sp>
          <p:nvSpPr>
            <p:cNvPr id="31" name="TextBox 30"/>
            <p:cNvSpPr txBox="1"/>
            <p:nvPr/>
          </p:nvSpPr>
          <p:spPr>
            <a:xfrm>
              <a:off x="873282" y="5085006"/>
              <a:ext cx="383113" cy="208988"/>
            </a:xfrm>
            <a:prstGeom prst="rect">
              <a:avLst/>
            </a:prstGeom>
            <a:noFill/>
          </p:spPr>
          <p:txBody>
            <a:bodyPr wrap="none" lIns="0" tIns="0" rIns="0" bIns="0" rtlCol="0">
              <a:spAutoFit/>
            </a:bodyPr>
            <a:lstStyle/>
            <a:p>
              <a:pPr defTabSz="914016">
                <a:lnSpc>
                  <a:spcPct val="90000"/>
                </a:lnSpc>
                <a:spcAft>
                  <a:spcPts val="588"/>
                </a:spcAft>
                <a:defRPr/>
              </a:pPr>
              <a:r>
                <a:rPr lang="en-US" sz="800" b="1" dirty="0">
                  <a:solidFill>
                    <a:schemeClr val="bg1"/>
                  </a:solidFill>
                  <a:latin typeface="Segoe UI"/>
                </a:rPr>
                <a:t>DEV</a:t>
              </a:r>
            </a:p>
          </p:txBody>
        </p:sp>
      </p:grpSp>
    </p:spTree>
    <p:extLst>
      <p:ext uri="{BB962C8B-B14F-4D97-AF65-F5344CB8AC3E}">
        <p14:creationId xmlns:p14="http://schemas.microsoft.com/office/powerpoint/2010/main" val="2165013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solidFill>
                  <a:schemeClr val="bg1"/>
                </a:solidFill>
              </a:rPr>
              <a:t>Debugging in Production</a:t>
            </a:r>
            <a:endParaRPr lang="en-US" dirty="0">
              <a:solidFill>
                <a:schemeClr val="bg1"/>
              </a:solidFill>
            </a:endParaRPr>
          </a:p>
        </p:txBody>
      </p:sp>
      <p:sp>
        <p:nvSpPr>
          <p:cNvPr id="5" name="TextBox 4"/>
          <p:cNvSpPr txBox="1"/>
          <p:nvPr/>
        </p:nvSpPr>
        <p:spPr>
          <a:xfrm>
            <a:off x="975360" y="1690688"/>
            <a:ext cx="10378440" cy="7201972"/>
          </a:xfrm>
          <a:prstGeom prst="rect">
            <a:avLst/>
          </a:prstGeom>
          <a:noFill/>
        </p:spPr>
        <p:txBody>
          <a:bodyPr wrap="square" rtlCol="0">
            <a:spAutoFit/>
          </a:bodyPr>
          <a:lstStyle/>
          <a:p>
            <a:pPr marL="457200" indent="-457200">
              <a:buFont typeface="Wingdings" panose="05000000000000000000" pitchFamily="2" charset="2"/>
              <a:buChar char="§"/>
            </a:pPr>
            <a:r>
              <a:rPr lang="en-US" sz="3300" dirty="0" smtClean="0">
                <a:solidFill>
                  <a:schemeClr val="bg1"/>
                </a:solidFill>
              </a:rPr>
              <a:t>Don’t debug in </a:t>
            </a:r>
            <a:r>
              <a:rPr lang="en-US" sz="3300" dirty="0" err="1" smtClean="0">
                <a:solidFill>
                  <a:schemeClr val="bg1"/>
                </a:solidFill>
              </a:rPr>
              <a:t>Produciton</a:t>
            </a:r>
            <a:endParaRPr lang="en-US" sz="3300" dirty="0" smtClean="0">
              <a:solidFill>
                <a:schemeClr val="bg1"/>
              </a:solidFill>
            </a:endParaRPr>
          </a:p>
          <a:p>
            <a:pPr marL="914400" lvl="1" indent="-457200">
              <a:buFont typeface="Wingdings" panose="05000000000000000000" pitchFamily="2" charset="2"/>
              <a:buChar char="§"/>
            </a:pPr>
            <a:r>
              <a:rPr lang="en-US" sz="3300" dirty="0" smtClean="0">
                <a:solidFill>
                  <a:schemeClr val="bg1"/>
                </a:solidFill>
              </a:rPr>
              <a:t>Difficult to catch an issue directly</a:t>
            </a:r>
          </a:p>
          <a:p>
            <a:pPr marL="914400" lvl="1" indent="-457200">
              <a:buFont typeface="Wingdings" panose="05000000000000000000" pitchFamily="2" charset="2"/>
              <a:buChar char="§"/>
            </a:pPr>
            <a:r>
              <a:rPr lang="en-US" sz="3300" dirty="0" smtClean="0">
                <a:solidFill>
                  <a:schemeClr val="bg1"/>
                </a:solidFill>
              </a:rPr>
              <a:t>Security and compliance concerns</a:t>
            </a:r>
          </a:p>
          <a:p>
            <a:pPr marL="914400" lvl="1" indent="-457200">
              <a:buFont typeface="Wingdings" panose="05000000000000000000" pitchFamily="2" charset="2"/>
              <a:buChar char="§"/>
            </a:pPr>
            <a:r>
              <a:rPr lang="en-US" sz="3300" dirty="0" smtClean="0">
                <a:solidFill>
                  <a:schemeClr val="bg1"/>
                </a:solidFill>
              </a:rPr>
              <a:t>Should debug tools be installed on all production nodes?</a:t>
            </a:r>
          </a:p>
          <a:p>
            <a:pPr marL="914400" lvl="1" indent="-457200">
              <a:buFont typeface="Wingdings" panose="05000000000000000000" pitchFamily="2" charset="2"/>
              <a:buChar char="§"/>
            </a:pPr>
            <a:endParaRPr lang="en-US" sz="3300" dirty="0" smtClean="0">
              <a:solidFill>
                <a:schemeClr val="bg1"/>
              </a:solidFill>
            </a:endParaRPr>
          </a:p>
          <a:p>
            <a:pPr marL="457200" indent="-457200">
              <a:buFont typeface="Wingdings" panose="05000000000000000000" pitchFamily="2" charset="2"/>
              <a:buChar char="§"/>
            </a:pPr>
            <a:r>
              <a:rPr lang="en-US" sz="3300" dirty="0" smtClean="0">
                <a:solidFill>
                  <a:schemeClr val="bg1"/>
                </a:solidFill>
              </a:rPr>
              <a:t>Instrument your code</a:t>
            </a:r>
          </a:p>
          <a:p>
            <a:pPr marL="914400" lvl="1" indent="-457200">
              <a:buFont typeface="Wingdings" panose="05000000000000000000" pitchFamily="2" charset="2"/>
              <a:buChar char="§"/>
            </a:pPr>
            <a:r>
              <a:rPr lang="en-US" sz="3300" dirty="0" smtClean="0">
                <a:solidFill>
                  <a:schemeClr val="bg1"/>
                </a:solidFill>
              </a:rPr>
              <a:t>Instrumenting your code is critical for debugging based on logs</a:t>
            </a:r>
          </a:p>
          <a:p>
            <a:pPr marL="914400" lvl="1" indent="-457200">
              <a:buFont typeface="Wingdings" panose="05000000000000000000" pitchFamily="2" charset="2"/>
              <a:buChar char="§"/>
            </a:pPr>
            <a:r>
              <a:rPr lang="en-US" sz="3300" dirty="0" smtClean="0">
                <a:solidFill>
                  <a:schemeClr val="bg1"/>
                </a:solidFill>
              </a:rPr>
              <a:t>Should be able to trace the execution path through your code</a:t>
            </a:r>
          </a:p>
          <a:p>
            <a:pPr lvl="1"/>
            <a:r>
              <a:rPr lang="en-US" sz="3300" dirty="0" smtClean="0">
                <a:solidFill>
                  <a:schemeClr val="bg1"/>
                </a:solidFill>
              </a:rPr>
              <a:t>Always log in UTC</a:t>
            </a:r>
          </a:p>
          <a:p>
            <a:pPr lvl="1"/>
            <a:r>
              <a:rPr lang="en-US" sz="3300" dirty="0" smtClean="0">
                <a:solidFill>
                  <a:schemeClr val="bg1"/>
                </a:solidFill>
              </a:rPr>
              <a:t>Flow an activity id</a:t>
            </a:r>
          </a:p>
          <a:p>
            <a:endParaRPr lang="en-US" sz="3300" dirty="0">
              <a:solidFill>
                <a:schemeClr val="bg1"/>
              </a:solidFill>
            </a:endParaRPr>
          </a:p>
        </p:txBody>
      </p:sp>
    </p:spTree>
    <p:extLst>
      <p:ext uri="{BB962C8B-B14F-4D97-AF65-F5344CB8AC3E}">
        <p14:creationId xmlns:p14="http://schemas.microsoft.com/office/powerpoint/2010/main" val="2003221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Data Loss</a:t>
            </a:r>
          </a:p>
        </p:txBody>
      </p:sp>
      <p:sp>
        <p:nvSpPr>
          <p:cNvPr id="4" name="TextBox 3"/>
          <p:cNvSpPr txBox="1"/>
          <p:nvPr/>
        </p:nvSpPr>
        <p:spPr>
          <a:xfrm>
            <a:off x="975360" y="1487424"/>
            <a:ext cx="10607040" cy="4939814"/>
          </a:xfrm>
          <a:prstGeom prst="rect">
            <a:avLst/>
          </a:prstGeom>
          <a:noFill/>
        </p:spPr>
        <p:txBody>
          <a:bodyPr wrap="square" rtlCol="0">
            <a:spAutoFit/>
          </a:bodyPr>
          <a:lstStyle/>
          <a:p>
            <a:pPr marL="285750" indent="-285750">
              <a:buFont typeface="Wingdings" panose="05000000000000000000" pitchFamily="2" charset="2"/>
              <a:buChar char="§"/>
            </a:pPr>
            <a:r>
              <a:rPr lang="en-US" sz="2700" dirty="0" smtClean="0">
                <a:solidFill>
                  <a:schemeClr val="bg1"/>
                </a:solidFill>
              </a:rPr>
              <a:t>Recovery Point Objective (RPO)</a:t>
            </a:r>
          </a:p>
          <a:p>
            <a:pPr marL="742950" lvl="1" indent="-285750">
              <a:buFont typeface="Wingdings" panose="05000000000000000000" pitchFamily="2" charset="2"/>
              <a:buChar char="§"/>
            </a:pPr>
            <a:r>
              <a:rPr lang="en-US" sz="2700" dirty="0" smtClean="0">
                <a:solidFill>
                  <a:schemeClr val="bg1"/>
                </a:solidFill>
              </a:rPr>
              <a:t>How much data in minutes can the business afford to lose?</a:t>
            </a:r>
          </a:p>
          <a:p>
            <a:pPr marL="742950" lvl="1" indent="-285750">
              <a:buFont typeface="Wingdings" panose="05000000000000000000" pitchFamily="2" charset="2"/>
              <a:buChar char="§"/>
            </a:pPr>
            <a:r>
              <a:rPr lang="en-US" sz="2700" dirty="0" smtClean="0">
                <a:solidFill>
                  <a:schemeClr val="bg1"/>
                </a:solidFill>
              </a:rPr>
              <a:t>Business should set the RPO, smaller RPO is more expensive</a:t>
            </a:r>
          </a:p>
          <a:p>
            <a:pPr marL="742950" lvl="1" indent="-285750">
              <a:buFont typeface="Wingdings" panose="05000000000000000000" pitchFamily="2" charset="2"/>
              <a:buChar char="§"/>
            </a:pPr>
            <a:r>
              <a:rPr lang="en-US" sz="2700" dirty="0" smtClean="0">
                <a:solidFill>
                  <a:schemeClr val="bg1"/>
                </a:solidFill>
              </a:rPr>
              <a:t>Each service must expect and plan for data loss</a:t>
            </a:r>
          </a:p>
          <a:p>
            <a:pPr marL="285750" indent="-285750">
              <a:buFont typeface="Wingdings" panose="05000000000000000000" pitchFamily="2" charset="2"/>
              <a:buChar char="§"/>
            </a:pPr>
            <a:r>
              <a:rPr lang="en-US" sz="2700" dirty="0" smtClean="0">
                <a:solidFill>
                  <a:schemeClr val="bg1"/>
                </a:solidFill>
              </a:rPr>
              <a:t>Soft deletes (tombstoning) are best practice</a:t>
            </a:r>
          </a:p>
          <a:p>
            <a:pPr marL="742950" lvl="1" indent="-285750">
              <a:buFont typeface="Wingdings" panose="05000000000000000000" pitchFamily="2" charset="2"/>
              <a:buChar char="§"/>
            </a:pPr>
            <a:r>
              <a:rPr lang="en-US" sz="2700" dirty="0" smtClean="0">
                <a:solidFill>
                  <a:schemeClr val="bg1"/>
                </a:solidFill>
              </a:rPr>
              <a:t>Hard delete later when you know it is not needed</a:t>
            </a:r>
          </a:p>
          <a:p>
            <a:pPr marL="285750" indent="-285750">
              <a:buFont typeface="Wingdings" panose="05000000000000000000" pitchFamily="2" charset="2"/>
              <a:buChar char="§"/>
            </a:pPr>
            <a:r>
              <a:rPr lang="en-US" sz="2700" dirty="0" smtClean="0">
                <a:solidFill>
                  <a:schemeClr val="bg1"/>
                </a:solidFill>
              </a:rPr>
              <a:t>Data Corruption</a:t>
            </a:r>
          </a:p>
          <a:p>
            <a:pPr marL="742950" lvl="1" indent="-285750">
              <a:buFont typeface="Wingdings" panose="05000000000000000000" pitchFamily="2" charset="2"/>
              <a:buChar char="§"/>
            </a:pPr>
            <a:r>
              <a:rPr lang="en-US" sz="2700" dirty="0" smtClean="0">
                <a:solidFill>
                  <a:schemeClr val="bg1"/>
                </a:solidFill>
              </a:rPr>
              <a:t>Frequently caused by software bug (or a hacker) </a:t>
            </a:r>
          </a:p>
          <a:p>
            <a:pPr marL="742950" lvl="1" indent="-285750">
              <a:buFont typeface="Wingdings" panose="05000000000000000000" pitchFamily="2" charset="2"/>
              <a:buChar char="§"/>
            </a:pPr>
            <a:r>
              <a:rPr lang="en-US" sz="2700" dirty="0" smtClean="0">
                <a:solidFill>
                  <a:schemeClr val="bg1"/>
                </a:solidFill>
              </a:rPr>
              <a:t>Detect corruption is a hard issue that is domain specific</a:t>
            </a:r>
          </a:p>
          <a:p>
            <a:pPr marL="742950" lvl="1" indent="-285750">
              <a:buFont typeface="Wingdings" panose="05000000000000000000" pitchFamily="2" charset="2"/>
              <a:buChar char="§"/>
            </a:pPr>
            <a:r>
              <a:rPr lang="en-US" sz="2700" dirty="0" smtClean="0">
                <a:solidFill>
                  <a:schemeClr val="bg1"/>
                </a:solidFill>
              </a:rPr>
              <a:t>If needed, deal with corruption using journaling, snapshots/backups</a:t>
            </a:r>
          </a:p>
          <a:p>
            <a:pPr marL="742950" lvl="1" indent="-285750">
              <a:buFont typeface="Wingdings" panose="05000000000000000000" pitchFamily="2" charset="2"/>
              <a:buChar char="§"/>
            </a:pPr>
            <a:r>
              <a:rPr lang="en-US" sz="2700" dirty="0" smtClean="0">
                <a:solidFill>
                  <a:schemeClr val="bg1"/>
                </a:solidFill>
              </a:rPr>
              <a:t>Make sure you test restoring from corruption</a:t>
            </a:r>
          </a:p>
          <a:p>
            <a:endParaRPr lang="en-US" dirty="0">
              <a:solidFill>
                <a:schemeClr val="bg1"/>
              </a:solidFill>
            </a:endParaRPr>
          </a:p>
        </p:txBody>
      </p:sp>
    </p:spTree>
    <p:extLst>
      <p:ext uri="{BB962C8B-B14F-4D97-AF65-F5344CB8AC3E}">
        <p14:creationId xmlns:p14="http://schemas.microsoft.com/office/powerpoint/2010/main" val="1927119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Availability and Reliability – Active/Passive</a:t>
            </a:r>
          </a:p>
        </p:txBody>
      </p:sp>
      <p:sp>
        <p:nvSpPr>
          <p:cNvPr id="4" name="Rectangle 3"/>
          <p:cNvSpPr/>
          <p:nvPr/>
        </p:nvSpPr>
        <p:spPr bwMode="auto">
          <a:xfrm>
            <a:off x="6891004" y="2192143"/>
            <a:ext cx="2539870" cy="191028"/>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Azure Traffic Manager</a:t>
            </a:r>
          </a:p>
        </p:txBody>
      </p:sp>
      <p:pic>
        <p:nvPicPr>
          <p:cNvPr id="5" name="Picture 2" descr="C:\Users\Jeffrey\AppData\Local\Microsoft\Windows\Temporary Internet Files\Content.IE5\Z5GQZJYD\MC9004325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904" y="1120631"/>
            <a:ext cx="1141795" cy="11417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7"/>
          <p:cNvCxnSpPr>
            <a:stCxn id="5" idx="3"/>
            <a:endCxn id="4" idx="0"/>
          </p:cNvCxnSpPr>
          <p:nvPr/>
        </p:nvCxnSpPr>
        <p:spPr>
          <a:xfrm>
            <a:off x="7609700" y="1691529"/>
            <a:ext cx="551239" cy="500614"/>
          </a:xfrm>
          <a:prstGeom prst="bentConnector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351133" y="2980788"/>
            <a:ext cx="3809805" cy="3286891"/>
            <a:chOff x="198437" y="3484776"/>
            <a:chExt cx="3886200" cy="3352800"/>
          </a:xfrm>
        </p:grpSpPr>
        <p:sp>
          <p:nvSpPr>
            <p:cNvPr id="7" name="Rectangle 6"/>
            <p:cNvSpPr/>
            <p:nvPr/>
          </p:nvSpPr>
          <p:spPr bwMode="auto">
            <a:xfrm>
              <a:off x="198437" y="3484776"/>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Cluster A (Primary)</a:t>
              </a:r>
            </a:p>
          </p:txBody>
        </p:sp>
        <p:sp>
          <p:nvSpPr>
            <p:cNvPr id="12" name="Oval 11"/>
            <p:cNvSpPr/>
            <p:nvPr/>
          </p:nvSpPr>
          <p:spPr bwMode="auto">
            <a:xfrm>
              <a:off x="1112244" y="4042780"/>
              <a:ext cx="2133600" cy="2133600"/>
            </a:xfrm>
            <a:prstGeom prst="ellipse">
              <a:avLst/>
            </a:prstGeom>
            <a:noFill/>
            <a:ln w="28575">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3" name="Oval 12"/>
            <p:cNvSpPr/>
            <p:nvPr/>
          </p:nvSpPr>
          <p:spPr bwMode="auto">
            <a:xfrm>
              <a:off x="730651" y="44939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Node</a:t>
              </a:r>
            </a:p>
          </p:txBody>
        </p:sp>
        <p:sp>
          <p:nvSpPr>
            <p:cNvPr id="14" name="Oval 13"/>
            <p:cNvSpPr/>
            <p:nvPr/>
          </p:nvSpPr>
          <p:spPr bwMode="auto">
            <a:xfrm>
              <a:off x="2865437" y="4487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Node</a:t>
              </a:r>
            </a:p>
          </p:txBody>
        </p:sp>
        <p:sp>
          <p:nvSpPr>
            <p:cNvPr id="16" name="Oval 15"/>
            <p:cNvSpPr/>
            <p:nvPr/>
          </p:nvSpPr>
          <p:spPr bwMode="auto">
            <a:xfrm>
              <a:off x="1760537" y="369953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Node</a:t>
              </a:r>
            </a:p>
          </p:txBody>
        </p:sp>
        <p:sp>
          <p:nvSpPr>
            <p:cNvPr id="10" name="Oval 9"/>
            <p:cNvSpPr/>
            <p:nvPr/>
          </p:nvSpPr>
          <p:spPr bwMode="auto">
            <a:xfrm>
              <a:off x="1112838" y="5630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Node</a:t>
              </a:r>
            </a:p>
          </p:txBody>
        </p:sp>
        <p:sp>
          <p:nvSpPr>
            <p:cNvPr id="11" name="Oval 10"/>
            <p:cNvSpPr/>
            <p:nvPr/>
          </p:nvSpPr>
          <p:spPr bwMode="auto">
            <a:xfrm>
              <a:off x="2484437" y="563086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Node</a:t>
              </a:r>
            </a:p>
          </p:txBody>
        </p:sp>
      </p:grpSp>
      <p:grpSp>
        <p:nvGrpSpPr>
          <p:cNvPr id="25" name="Group 24"/>
          <p:cNvGrpSpPr/>
          <p:nvPr/>
        </p:nvGrpSpPr>
        <p:grpSpPr>
          <a:xfrm>
            <a:off x="8257407" y="2980788"/>
            <a:ext cx="3809805" cy="3286891"/>
            <a:chOff x="6523037" y="3421062"/>
            <a:chExt cx="3886200" cy="3352800"/>
          </a:xfrm>
        </p:grpSpPr>
        <p:sp>
          <p:nvSpPr>
            <p:cNvPr id="17" name="Rectangle 16"/>
            <p:cNvSpPr/>
            <p:nvPr/>
          </p:nvSpPr>
          <p:spPr bwMode="auto">
            <a:xfrm>
              <a:off x="6523037" y="3421062"/>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Cluster B (Secondary)</a:t>
              </a:r>
            </a:p>
          </p:txBody>
        </p:sp>
        <p:sp>
          <p:nvSpPr>
            <p:cNvPr id="18" name="Oval 17"/>
            <p:cNvSpPr/>
            <p:nvPr/>
          </p:nvSpPr>
          <p:spPr bwMode="auto">
            <a:xfrm>
              <a:off x="7436844" y="3979066"/>
              <a:ext cx="2133600" cy="2133600"/>
            </a:xfrm>
            <a:prstGeom prst="ellipse">
              <a:avLst/>
            </a:prstGeom>
            <a:noFill/>
            <a:ln w="285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19" name="Oval 18"/>
            <p:cNvSpPr/>
            <p:nvPr/>
          </p:nvSpPr>
          <p:spPr bwMode="auto">
            <a:xfrm>
              <a:off x="7055251" y="4430203"/>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Node</a:t>
              </a:r>
            </a:p>
          </p:txBody>
        </p:sp>
        <p:sp>
          <p:nvSpPr>
            <p:cNvPr id="20" name="Oval 19"/>
            <p:cNvSpPr/>
            <p:nvPr/>
          </p:nvSpPr>
          <p:spPr bwMode="auto">
            <a:xfrm>
              <a:off x="9190037" y="4424148"/>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Node</a:t>
              </a:r>
            </a:p>
          </p:txBody>
        </p:sp>
        <p:sp>
          <p:nvSpPr>
            <p:cNvPr id="21" name="Oval 20"/>
            <p:cNvSpPr/>
            <p:nvPr/>
          </p:nvSpPr>
          <p:spPr bwMode="auto">
            <a:xfrm>
              <a:off x="8085137" y="36358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Node</a:t>
              </a:r>
            </a:p>
          </p:txBody>
        </p:sp>
        <p:sp>
          <p:nvSpPr>
            <p:cNvPr id="22" name="Oval 21"/>
            <p:cNvSpPr/>
            <p:nvPr/>
          </p:nvSpPr>
          <p:spPr bwMode="auto">
            <a:xfrm>
              <a:off x="7437438" y="5567148"/>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Node</a:t>
              </a:r>
            </a:p>
          </p:txBody>
        </p:sp>
        <p:sp>
          <p:nvSpPr>
            <p:cNvPr id="23" name="Oval 22"/>
            <p:cNvSpPr/>
            <p:nvPr/>
          </p:nvSpPr>
          <p:spPr bwMode="auto">
            <a:xfrm>
              <a:off x="8809037" y="556714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solidFill>
                    <a:schemeClr val="bg1"/>
                  </a:solidFill>
                  <a:latin typeface="Calibri" panose="020F0502020204030204" pitchFamily="34" charset="0"/>
                </a:rPr>
                <a:t>Node</a:t>
              </a:r>
            </a:p>
          </p:txBody>
        </p:sp>
      </p:grpSp>
      <p:cxnSp>
        <p:nvCxnSpPr>
          <p:cNvPr id="26" name="Straight Arrow Connector 7"/>
          <p:cNvCxnSpPr>
            <a:stCxn id="4" idx="2"/>
            <a:endCxn id="7" idx="0"/>
          </p:cNvCxnSpPr>
          <p:nvPr/>
        </p:nvCxnSpPr>
        <p:spPr>
          <a:xfrm rot="5400000">
            <a:off x="6909679" y="1729528"/>
            <a:ext cx="597617" cy="1904903"/>
          </a:xfrm>
          <a:prstGeom prst="bentConnector3">
            <a:avLst>
              <a:gd name="adj1" fmla="val 50000"/>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7"/>
          <p:cNvCxnSpPr>
            <a:stCxn id="7" idx="2"/>
            <a:endCxn id="17" idx="2"/>
          </p:cNvCxnSpPr>
          <p:nvPr/>
        </p:nvCxnSpPr>
        <p:spPr>
          <a:xfrm rot="16200000" flipH="1">
            <a:off x="8209173" y="4314542"/>
            <a:ext cx="12450" cy="3906273"/>
          </a:xfrm>
          <a:prstGeom prst="bentConnector3">
            <a:avLst>
              <a:gd name="adj1" fmla="val 262388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05728" y="6378391"/>
            <a:ext cx="1419339" cy="228483"/>
          </a:xfrm>
          <a:prstGeom prst="rect">
            <a:avLst/>
          </a:prstGeom>
          <a:noFill/>
        </p:spPr>
        <p:txBody>
          <a:bodyPr wrap="square" lIns="179285" tIns="143428" rIns="179285" bIns="143428" rtlCol="0" anchor="ctr">
            <a:noAutofit/>
          </a:bodyPr>
          <a:lstStyle/>
          <a:p>
            <a:pPr>
              <a:lnSpc>
                <a:spcPct val="90000"/>
              </a:lnSpc>
              <a:spcAft>
                <a:spcPts val="588"/>
              </a:spcAft>
            </a:pPr>
            <a:r>
              <a:rPr lang="en-US" sz="1078" dirty="0">
                <a:solidFill>
                  <a:schemeClr val="bg1"/>
                </a:solidFill>
                <a:latin typeface="Calibri" panose="020F0502020204030204" pitchFamily="34" charset="0"/>
              </a:rPr>
              <a:t>Replication Traffic</a:t>
            </a:r>
          </a:p>
        </p:txBody>
      </p:sp>
      <p:sp>
        <p:nvSpPr>
          <p:cNvPr id="39" name="Rectangle 38"/>
          <p:cNvSpPr/>
          <p:nvPr/>
        </p:nvSpPr>
        <p:spPr bwMode="auto">
          <a:xfrm>
            <a:off x="8265960" y="2974562"/>
            <a:ext cx="3801252" cy="3299342"/>
          </a:xfrm>
          <a:prstGeom prst="rect">
            <a:avLst/>
          </a:prstGeom>
          <a:solidFill>
            <a:schemeClr val="tx1">
              <a:lumMod val="50000"/>
              <a:alpha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sp>
        <p:nvSpPr>
          <p:cNvPr id="2" name="TextBox 1"/>
          <p:cNvSpPr txBox="1"/>
          <p:nvPr/>
        </p:nvSpPr>
        <p:spPr>
          <a:xfrm>
            <a:off x="182880" y="1690688"/>
            <a:ext cx="3816096" cy="4431983"/>
          </a:xfrm>
          <a:prstGeom prst="rect">
            <a:avLst/>
          </a:prstGeom>
          <a:noFill/>
        </p:spPr>
        <p:txBody>
          <a:bodyPr wrap="square" rtlCol="0">
            <a:spAutoFit/>
          </a:bodyPr>
          <a:lstStyle/>
          <a:p>
            <a:pPr marL="285750" indent="-285750">
              <a:buFont typeface="Wingdings" panose="05000000000000000000" pitchFamily="2" charset="2"/>
              <a:buChar char="§"/>
            </a:pPr>
            <a:r>
              <a:rPr lang="en-US" sz="3300" dirty="0" smtClean="0">
                <a:solidFill>
                  <a:schemeClr val="bg1"/>
                </a:solidFill>
              </a:rPr>
              <a:t>Two similar clusters</a:t>
            </a:r>
          </a:p>
          <a:p>
            <a:pPr marL="285750" indent="-285750">
              <a:buFont typeface="Wingdings" panose="05000000000000000000" pitchFamily="2" charset="2"/>
              <a:buChar char="§"/>
            </a:pPr>
            <a:r>
              <a:rPr lang="en-US" sz="3300" dirty="0" smtClean="0">
                <a:solidFill>
                  <a:schemeClr val="bg1"/>
                </a:solidFill>
              </a:rPr>
              <a:t>Only Cluster A takes traffic</a:t>
            </a:r>
          </a:p>
          <a:p>
            <a:pPr marL="285750" indent="-285750">
              <a:buFont typeface="Wingdings" panose="05000000000000000000" pitchFamily="2" charset="2"/>
              <a:buChar char="§"/>
            </a:pPr>
            <a:r>
              <a:rPr lang="en-US" sz="3300" dirty="0" smtClean="0">
                <a:solidFill>
                  <a:schemeClr val="bg1"/>
                </a:solidFill>
              </a:rPr>
              <a:t>Primary must handle spikes</a:t>
            </a:r>
          </a:p>
          <a:p>
            <a:pPr marL="285750" indent="-285750">
              <a:buFont typeface="Wingdings" panose="05000000000000000000" pitchFamily="2" charset="2"/>
              <a:buChar char="§"/>
            </a:pPr>
            <a:r>
              <a:rPr lang="en-US" sz="3300" dirty="0" smtClean="0">
                <a:solidFill>
                  <a:schemeClr val="bg1"/>
                </a:solidFill>
              </a:rPr>
              <a:t>Data replicated to cluster B in the  background</a:t>
            </a:r>
          </a:p>
          <a:p>
            <a:endParaRPr lang="en-US" dirty="0"/>
          </a:p>
        </p:txBody>
      </p:sp>
    </p:spTree>
    <p:extLst>
      <p:ext uri="{BB962C8B-B14F-4D97-AF65-F5344CB8AC3E}">
        <p14:creationId xmlns:p14="http://schemas.microsoft.com/office/powerpoint/2010/main" val="878146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Availability and Reliability – Active/Passive</a:t>
            </a:r>
          </a:p>
        </p:txBody>
      </p:sp>
      <p:sp>
        <p:nvSpPr>
          <p:cNvPr id="4" name="Rectangle 3"/>
          <p:cNvSpPr/>
          <p:nvPr/>
        </p:nvSpPr>
        <p:spPr bwMode="auto">
          <a:xfrm>
            <a:off x="6891004" y="2192143"/>
            <a:ext cx="2539870" cy="191028"/>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Traffic Manager</a:t>
            </a:r>
          </a:p>
        </p:txBody>
      </p:sp>
      <p:pic>
        <p:nvPicPr>
          <p:cNvPr id="5" name="Picture 2" descr="C:\Users\Jeffrey\AppData\Local\Microsoft\Windows\Temporary Internet Files\Content.IE5\Z5GQZJYD\MC9004325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904" y="1120631"/>
            <a:ext cx="1141795" cy="11417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7"/>
          <p:cNvCxnSpPr>
            <a:stCxn id="5" idx="3"/>
            <a:endCxn id="4" idx="0"/>
          </p:cNvCxnSpPr>
          <p:nvPr/>
        </p:nvCxnSpPr>
        <p:spPr>
          <a:xfrm>
            <a:off x="7609700" y="1691529"/>
            <a:ext cx="551239" cy="500614"/>
          </a:xfrm>
          <a:prstGeom prst="bentConnector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351133" y="2980788"/>
            <a:ext cx="3809805" cy="3286891"/>
            <a:chOff x="198437" y="3484776"/>
            <a:chExt cx="3886200" cy="3352800"/>
          </a:xfrm>
        </p:grpSpPr>
        <p:sp>
          <p:nvSpPr>
            <p:cNvPr id="7" name="Rectangle 6"/>
            <p:cNvSpPr/>
            <p:nvPr/>
          </p:nvSpPr>
          <p:spPr bwMode="auto">
            <a:xfrm>
              <a:off x="198437" y="3484776"/>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Cluster A (Primary)</a:t>
              </a:r>
            </a:p>
          </p:txBody>
        </p:sp>
        <p:sp>
          <p:nvSpPr>
            <p:cNvPr id="12" name="Oval 11"/>
            <p:cNvSpPr/>
            <p:nvPr/>
          </p:nvSpPr>
          <p:spPr bwMode="auto">
            <a:xfrm>
              <a:off x="1112244" y="4042780"/>
              <a:ext cx="2133600" cy="2133600"/>
            </a:xfrm>
            <a:prstGeom prst="ellipse">
              <a:avLst/>
            </a:prstGeom>
            <a:noFill/>
            <a:ln w="28575">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3" name="Oval 12"/>
            <p:cNvSpPr/>
            <p:nvPr/>
          </p:nvSpPr>
          <p:spPr bwMode="auto">
            <a:xfrm>
              <a:off x="730651" y="44939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4" name="Oval 13"/>
            <p:cNvSpPr/>
            <p:nvPr/>
          </p:nvSpPr>
          <p:spPr bwMode="auto">
            <a:xfrm>
              <a:off x="2865437" y="4487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6" name="Oval 15"/>
            <p:cNvSpPr/>
            <p:nvPr/>
          </p:nvSpPr>
          <p:spPr bwMode="auto">
            <a:xfrm>
              <a:off x="1760537" y="369953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0" name="Oval 9"/>
            <p:cNvSpPr/>
            <p:nvPr/>
          </p:nvSpPr>
          <p:spPr bwMode="auto">
            <a:xfrm>
              <a:off x="1112838" y="5630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1" name="Oval 10"/>
            <p:cNvSpPr/>
            <p:nvPr/>
          </p:nvSpPr>
          <p:spPr bwMode="auto">
            <a:xfrm>
              <a:off x="2484437" y="563086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grpSp>
      <p:grpSp>
        <p:nvGrpSpPr>
          <p:cNvPr id="25" name="Group 24"/>
          <p:cNvGrpSpPr/>
          <p:nvPr/>
        </p:nvGrpSpPr>
        <p:grpSpPr>
          <a:xfrm>
            <a:off x="8257407" y="2980788"/>
            <a:ext cx="3809805" cy="3286891"/>
            <a:chOff x="6523037" y="3421062"/>
            <a:chExt cx="3886200" cy="3352800"/>
          </a:xfrm>
        </p:grpSpPr>
        <p:sp>
          <p:nvSpPr>
            <p:cNvPr id="17" name="Rectangle 16"/>
            <p:cNvSpPr/>
            <p:nvPr/>
          </p:nvSpPr>
          <p:spPr bwMode="auto">
            <a:xfrm>
              <a:off x="6523037" y="3421062"/>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Cluster B (Secondary)</a:t>
              </a:r>
            </a:p>
          </p:txBody>
        </p:sp>
        <p:sp>
          <p:nvSpPr>
            <p:cNvPr id="18" name="Oval 17"/>
            <p:cNvSpPr/>
            <p:nvPr/>
          </p:nvSpPr>
          <p:spPr bwMode="auto">
            <a:xfrm>
              <a:off x="7436844" y="3979066"/>
              <a:ext cx="2133600" cy="2133600"/>
            </a:xfrm>
            <a:prstGeom prst="ellipse">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Oval 18"/>
            <p:cNvSpPr/>
            <p:nvPr/>
          </p:nvSpPr>
          <p:spPr bwMode="auto">
            <a:xfrm>
              <a:off x="7055251" y="4430203"/>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0" name="Oval 19"/>
            <p:cNvSpPr/>
            <p:nvPr/>
          </p:nvSpPr>
          <p:spPr bwMode="auto">
            <a:xfrm>
              <a:off x="9190037" y="4424148"/>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1" name="Oval 20"/>
            <p:cNvSpPr/>
            <p:nvPr/>
          </p:nvSpPr>
          <p:spPr bwMode="auto">
            <a:xfrm>
              <a:off x="8085137" y="36358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2" name="Oval 21"/>
            <p:cNvSpPr/>
            <p:nvPr/>
          </p:nvSpPr>
          <p:spPr bwMode="auto">
            <a:xfrm>
              <a:off x="7437438" y="5567148"/>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3" name="Oval 22"/>
            <p:cNvSpPr/>
            <p:nvPr/>
          </p:nvSpPr>
          <p:spPr bwMode="auto">
            <a:xfrm>
              <a:off x="8809037" y="556714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grpSp>
      <p:cxnSp>
        <p:nvCxnSpPr>
          <p:cNvPr id="26" name="Straight Arrow Connector 7"/>
          <p:cNvCxnSpPr>
            <a:stCxn id="4" idx="2"/>
            <a:endCxn id="17" idx="0"/>
          </p:cNvCxnSpPr>
          <p:nvPr/>
        </p:nvCxnSpPr>
        <p:spPr>
          <a:xfrm rot="16200000" flipH="1">
            <a:off x="8862815" y="1681294"/>
            <a:ext cx="597617" cy="2001370"/>
          </a:xfrm>
          <a:prstGeom prst="bentConnector3">
            <a:avLst>
              <a:gd name="adj1" fmla="val 50000"/>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7"/>
          <p:cNvCxnSpPr>
            <a:stCxn id="17" idx="2"/>
            <a:endCxn id="39" idx="2"/>
          </p:cNvCxnSpPr>
          <p:nvPr/>
        </p:nvCxnSpPr>
        <p:spPr>
          <a:xfrm rot="5400000">
            <a:off x="8206133" y="4317727"/>
            <a:ext cx="6225" cy="3906128"/>
          </a:xfrm>
          <a:prstGeom prst="bentConnector3">
            <a:avLst>
              <a:gd name="adj1" fmla="val 5562693"/>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05728" y="6378391"/>
            <a:ext cx="1419339" cy="228483"/>
          </a:xfrm>
          <a:prstGeom prst="rect">
            <a:avLst/>
          </a:prstGeom>
          <a:noFill/>
        </p:spPr>
        <p:txBody>
          <a:bodyPr wrap="square" lIns="179285" tIns="143428" rIns="179285" bIns="143428" rtlCol="0" anchor="ctr">
            <a:noAutofit/>
          </a:bodyPr>
          <a:lstStyle/>
          <a:p>
            <a:pPr>
              <a:lnSpc>
                <a:spcPct val="90000"/>
              </a:lnSpc>
              <a:spcAft>
                <a:spcPts val="588"/>
              </a:spcAft>
            </a:pPr>
            <a:r>
              <a:rPr lang="en-US" sz="1078" dirty="0">
                <a:gradFill>
                  <a:gsLst>
                    <a:gs pos="2917">
                      <a:schemeClr val="tx1"/>
                    </a:gs>
                    <a:gs pos="30000">
                      <a:schemeClr val="tx1"/>
                    </a:gs>
                  </a:gsLst>
                  <a:lin ang="5400000" scaled="0"/>
                </a:gradFill>
                <a:latin typeface="Calibri" panose="020F0502020204030204" pitchFamily="34" charset="0"/>
              </a:rPr>
              <a:t>Replication Traffic</a:t>
            </a:r>
          </a:p>
        </p:txBody>
      </p:sp>
      <p:sp>
        <p:nvSpPr>
          <p:cNvPr id="39" name="Rectangle 38"/>
          <p:cNvSpPr/>
          <p:nvPr/>
        </p:nvSpPr>
        <p:spPr bwMode="auto">
          <a:xfrm>
            <a:off x="4355555" y="2974562"/>
            <a:ext cx="3801252" cy="3299342"/>
          </a:xfrm>
          <a:prstGeom prst="rect">
            <a:avLst/>
          </a:prstGeom>
          <a:solidFill>
            <a:schemeClr val="tx1">
              <a:lumMod val="50000"/>
              <a:alpha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extBox 1"/>
          <p:cNvSpPr txBox="1"/>
          <p:nvPr/>
        </p:nvSpPr>
        <p:spPr>
          <a:xfrm>
            <a:off x="177013" y="1498426"/>
            <a:ext cx="3986784" cy="5678478"/>
          </a:xfrm>
          <a:prstGeom prst="rect">
            <a:avLst/>
          </a:prstGeom>
          <a:noFill/>
        </p:spPr>
        <p:txBody>
          <a:bodyPr wrap="square" rtlCol="0">
            <a:spAutoFit/>
          </a:bodyPr>
          <a:lstStyle/>
          <a:p>
            <a:pPr marL="285750" indent="-285750">
              <a:spcAft>
                <a:spcPts val="588"/>
              </a:spcAft>
              <a:buFont typeface="Wingdings" panose="05000000000000000000" pitchFamily="2" charset="2"/>
              <a:buChar char="§"/>
            </a:pPr>
            <a:r>
              <a:rPr lang="en-US" sz="2500" dirty="0" smtClean="0">
                <a:solidFill>
                  <a:schemeClr val="bg1"/>
                </a:solidFill>
              </a:rPr>
              <a:t>Failover flow</a:t>
            </a:r>
          </a:p>
          <a:p>
            <a:pPr marL="742950" lvl="1" indent="-285750">
              <a:spcAft>
                <a:spcPts val="588"/>
              </a:spcAft>
              <a:buFont typeface="Wingdings" panose="05000000000000000000" pitchFamily="2" charset="2"/>
              <a:buChar char="§"/>
            </a:pPr>
            <a:r>
              <a:rPr lang="en-US" sz="2500" dirty="0" smtClean="0">
                <a:solidFill>
                  <a:schemeClr val="bg1"/>
                </a:solidFill>
              </a:rPr>
              <a:t>Customer experiences issue</a:t>
            </a:r>
          </a:p>
          <a:p>
            <a:pPr marL="742950" lvl="1" indent="-285750">
              <a:spcAft>
                <a:spcPts val="588"/>
              </a:spcAft>
              <a:buFont typeface="Wingdings" panose="05000000000000000000" pitchFamily="2" charset="2"/>
              <a:buChar char="§"/>
            </a:pPr>
            <a:r>
              <a:rPr lang="en-US" sz="2500" dirty="0" smtClean="0">
                <a:solidFill>
                  <a:schemeClr val="bg1"/>
                </a:solidFill>
              </a:rPr>
              <a:t>DevOps decides to fail over</a:t>
            </a:r>
          </a:p>
          <a:p>
            <a:pPr marL="742950" lvl="1" indent="-285750">
              <a:spcAft>
                <a:spcPts val="588"/>
              </a:spcAft>
              <a:buFont typeface="Wingdings" panose="05000000000000000000" pitchFamily="2" charset="2"/>
              <a:buChar char="§"/>
            </a:pPr>
            <a:r>
              <a:rPr lang="en-US" sz="2500" dirty="0" smtClean="0">
                <a:solidFill>
                  <a:schemeClr val="bg1"/>
                </a:solidFill>
              </a:rPr>
              <a:t>Data inconsistency/loss</a:t>
            </a:r>
          </a:p>
          <a:p>
            <a:pPr marL="1200150" lvl="2" indent="-285750">
              <a:spcAft>
                <a:spcPts val="588"/>
              </a:spcAft>
              <a:buFont typeface="Wingdings" panose="05000000000000000000" pitchFamily="2" charset="2"/>
              <a:buChar char="§"/>
            </a:pPr>
            <a:r>
              <a:rPr lang="en-US" sz="2500" dirty="0" smtClean="0">
                <a:solidFill>
                  <a:schemeClr val="bg1"/>
                </a:solidFill>
              </a:rPr>
              <a:t>RPO == replication delay</a:t>
            </a:r>
          </a:p>
          <a:p>
            <a:pPr marL="742950" lvl="1" indent="-285750">
              <a:spcAft>
                <a:spcPts val="588"/>
              </a:spcAft>
              <a:buFont typeface="Wingdings" panose="05000000000000000000" pitchFamily="2" charset="2"/>
              <a:buChar char="§"/>
            </a:pPr>
            <a:r>
              <a:rPr lang="en-US" sz="2500" dirty="0" smtClean="0">
                <a:solidFill>
                  <a:schemeClr val="bg1"/>
                </a:solidFill>
              </a:rPr>
              <a:t>Takes minutes</a:t>
            </a:r>
          </a:p>
          <a:p>
            <a:pPr marL="285750" indent="-285750">
              <a:spcAft>
                <a:spcPts val="588"/>
              </a:spcAft>
              <a:buFont typeface="Wingdings" panose="05000000000000000000" pitchFamily="2" charset="2"/>
              <a:buChar char="§"/>
            </a:pPr>
            <a:r>
              <a:rPr lang="en-US" sz="2500" dirty="0" smtClean="0">
                <a:solidFill>
                  <a:schemeClr val="bg1"/>
                </a:solidFill>
              </a:rPr>
              <a:t>Simple development</a:t>
            </a:r>
          </a:p>
          <a:p>
            <a:pPr marL="285750" indent="-285750">
              <a:spcAft>
                <a:spcPts val="588"/>
              </a:spcAft>
              <a:buFont typeface="Wingdings" panose="05000000000000000000" pitchFamily="2" charset="2"/>
              <a:buChar char="§"/>
            </a:pPr>
            <a:r>
              <a:rPr lang="en-US" sz="2500" dirty="0" smtClean="0">
                <a:solidFill>
                  <a:schemeClr val="bg1"/>
                </a:solidFill>
              </a:rPr>
              <a:t>Infrequently tested</a:t>
            </a:r>
          </a:p>
          <a:p>
            <a:pPr marL="285750" indent="-285750">
              <a:spcAft>
                <a:spcPts val="588"/>
              </a:spcAft>
              <a:buFont typeface="Wingdings" panose="05000000000000000000" pitchFamily="2" charset="2"/>
              <a:buChar char="§"/>
            </a:pPr>
            <a:r>
              <a:rPr lang="en-US" sz="2500" dirty="0" smtClean="0">
                <a:solidFill>
                  <a:schemeClr val="bg1"/>
                </a:solidFill>
              </a:rPr>
              <a:t>“Wasted” capacity</a:t>
            </a:r>
          </a:p>
          <a:p>
            <a:endParaRPr lang="en-US" dirty="0">
              <a:solidFill>
                <a:schemeClr val="bg1"/>
              </a:solidFill>
            </a:endParaRPr>
          </a:p>
        </p:txBody>
      </p:sp>
    </p:spTree>
    <p:extLst>
      <p:ext uri="{BB962C8B-B14F-4D97-AF65-F5344CB8AC3E}">
        <p14:creationId xmlns:p14="http://schemas.microsoft.com/office/powerpoint/2010/main" val="1357357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right)">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Availability and Reliability – Active/Active</a:t>
            </a:r>
          </a:p>
        </p:txBody>
      </p:sp>
      <p:sp>
        <p:nvSpPr>
          <p:cNvPr id="4" name="Rectangle 3"/>
          <p:cNvSpPr/>
          <p:nvPr/>
        </p:nvSpPr>
        <p:spPr bwMode="auto">
          <a:xfrm>
            <a:off x="6891004" y="2192143"/>
            <a:ext cx="2539870" cy="191028"/>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Traffic Manager</a:t>
            </a:r>
          </a:p>
        </p:txBody>
      </p:sp>
      <p:pic>
        <p:nvPicPr>
          <p:cNvPr id="5"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904" y="1120631"/>
            <a:ext cx="1141795" cy="11417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7"/>
          <p:cNvCxnSpPr>
            <a:stCxn id="5" idx="3"/>
            <a:endCxn id="4" idx="0"/>
          </p:cNvCxnSpPr>
          <p:nvPr/>
        </p:nvCxnSpPr>
        <p:spPr>
          <a:xfrm>
            <a:off x="7609700" y="1691529"/>
            <a:ext cx="551239" cy="500614"/>
          </a:xfrm>
          <a:prstGeom prst="bentConnector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351133" y="2980788"/>
            <a:ext cx="3809805" cy="3286891"/>
            <a:chOff x="198437" y="3484776"/>
            <a:chExt cx="3886200" cy="3352800"/>
          </a:xfrm>
        </p:grpSpPr>
        <p:sp>
          <p:nvSpPr>
            <p:cNvPr id="7" name="Rectangle 6"/>
            <p:cNvSpPr/>
            <p:nvPr/>
          </p:nvSpPr>
          <p:spPr bwMode="auto">
            <a:xfrm>
              <a:off x="198437" y="3484776"/>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Cluster A</a:t>
              </a:r>
            </a:p>
          </p:txBody>
        </p:sp>
        <p:sp>
          <p:nvSpPr>
            <p:cNvPr id="12" name="Oval 11"/>
            <p:cNvSpPr/>
            <p:nvPr/>
          </p:nvSpPr>
          <p:spPr bwMode="auto">
            <a:xfrm>
              <a:off x="1112244" y="4042780"/>
              <a:ext cx="2133600" cy="2133600"/>
            </a:xfrm>
            <a:prstGeom prst="ellipse">
              <a:avLst/>
            </a:prstGeom>
            <a:noFill/>
            <a:ln w="28575">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3" name="Oval 12"/>
            <p:cNvSpPr/>
            <p:nvPr/>
          </p:nvSpPr>
          <p:spPr bwMode="auto">
            <a:xfrm>
              <a:off x="730651" y="44939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4" name="Oval 13"/>
            <p:cNvSpPr/>
            <p:nvPr/>
          </p:nvSpPr>
          <p:spPr bwMode="auto">
            <a:xfrm>
              <a:off x="2865437" y="4487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6" name="Oval 15"/>
            <p:cNvSpPr/>
            <p:nvPr/>
          </p:nvSpPr>
          <p:spPr bwMode="auto">
            <a:xfrm>
              <a:off x="1760537" y="369953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0" name="Oval 9"/>
            <p:cNvSpPr/>
            <p:nvPr/>
          </p:nvSpPr>
          <p:spPr bwMode="auto">
            <a:xfrm>
              <a:off x="1112838" y="5630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1" name="Oval 10"/>
            <p:cNvSpPr/>
            <p:nvPr/>
          </p:nvSpPr>
          <p:spPr bwMode="auto">
            <a:xfrm>
              <a:off x="2484437" y="563086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grpSp>
      <p:grpSp>
        <p:nvGrpSpPr>
          <p:cNvPr id="25" name="Group 24"/>
          <p:cNvGrpSpPr/>
          <p:nvPr/>
        </p:nvGrpSpPr>
        <p:grpSpPr>
          <a:xfrm>
            <a:off x="8257407" y="2980788"/>
            <a:ext cx="3809805" cy="3286891"/>
            <a:chOff x="6523037" y="3421062"/>
            <a:chExt cx="3886200" cy="3352800"/>
          </a:xfrm>
        </p:grpSpPr>
        <p:sp>
          <p:nvSpPr>
            <p:cNvPr id="17" name="Rectangle 16"/>
            <p:cNvSpPr/>
            <p:nvPr/>
          </p:nvSpPr>
          <p:spPr bwMode="auto">
            <a:xfrm>
              <a:off x="6523037" y="3421062"/>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Cluster B</a:t>
              </a:r>
            </a:p>
          </p:txBody>
        </p:sp>
        <p:sp>
          <p:nvSpPr>
            <p:cNvPr id="18" name="Oval 17"/>
            <p:cNvSpPr/>
            <p:nvPr/>
          </p:nvSpPr>
          <p:spPr bwMode="auto">
            <a:xfrm>
              <a:off x="7436844" y="3979066"/>
              <a:ext cx="2133600" cy="2133600"/>
            </a:xfrm>
            <a:prstGeom prst="ellipse">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Oval 18"/>
            <p:cNvSpPr/>
            <p:nvPr/>
          </p:nvSpPr>
          <p:spPr bwMode="auto">
            <a:xfrm>
              <a:off x="7055251" y="4430203"/>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0" name="Oval 19"/>
            <p:cNvSpPr/>
            <p:nvPr/>
          </p:nvSpPr>
          <p:spPr bwMode="auto">
            <a:xfrm>
              <a:off x="9190037" y="4424148"/>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1" name="Oval 20"/>
            <p:cNvSpPr/>
            <p:nvPr/>
          </p:nvSpPr>
          <p:spPr bwMode="auto">
            <a:xfrm>
              <a:off x="8085137" y="36358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2" name="Oval 21"/>
            <p:cNvSpPr/>
            <p:nvPr/>
          </p:nvSpPr>
          <p:spPr bwMode="auto">
            <a:xfrm>
              <a:off x="7437438" y="5567148"/>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3" name="Oval 22"/>
            <p:cNvSpPr/>
            <p:nvPr/>
          </p:nvSpPr>
          <p:spPr bwMode="auto">
            <a:xfrm>
              <a:off x="8809037" y="556714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grpSp>
      <p:cxnSp>
        <p:nvCxnSpPr>
          <p:cNvPr id="26" name="Straight Arrow Connector 7"/>
          <p:cNvCxnSpPr>
            <a:stCxn id="4" idx="1"/>
            <a:endCxn id="7" idx="0"/>
          </p:cNvCxnSpPr>
          <p:nvPr/>
        </p:nvCxnSpPr>
        <p:spPr>
          <a:xfrm rot="10800000" flipV="1">
            <a:off x="6256036" y="2287657"/>
            <a:ext cx="634968" cy="693130"/>
          </a:xfrm>
          <a:prstGeom prst="bentConnector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7"/>
          <p:cNvCxnSpPr>
            <a:stCxn id="7" idx="2"/>
            <a:endCxn id="17" idx="2"/>
          </p:cNvCxnSpPr>
          <p:nvPr/>
        </p:nvCxnSpPr>
        <p:spPr>
          <a:xfrm rot="16200000" flipH="1">
            <a:off x="8209173" y="4314542"/>
            <a:ext cx="12450" cy="3906273"/>
          </a:xfrm>
          <a:prstGeom prst="bentConnector3">
            <a:avLst>
              <a:gd name="adj1" fmla="val 2623882"/>
            </a:avLst>
          </a:prstGeom>
          <a:ln w="571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05728" y="6378391"/>
            <a:ext cx="1419339" cy="228483"/>
          </a:xfrm>
          <a:prstGeom prst="rect">
            <a:avLst/>
          </a:prstGeom>
          <a:noFill/>
        </p:spPr>
        <p:txBody>
          <a:bodyPr wrap="square" lIns="179285" tIns="143428" rIns="179285" bIns="143428" rtlCol="0" anchor="ctr">
            <a:noAutofit/>
          </a:bodyPr>
          <a:lstStyle/>
          <a:p>
            <a:pPr>
              <a:lnSpc>
                <a:spcPct val="90000"/>
              </a:lnSpc>
              <a:spcAft>
                <a:spcPts val="588"/>
              </a:spcAft>
            </a:pPr>
            <a:r>
              <a:rPr lang="en-US" sz="1078" dirty="0">
                <a:gradFill>
                  <a:gsLst>
                    <a:gs pos="2917">
                      <a:schemeClr val="tx1"/>
                    </a:gs>
                    <a:gs pos="30000">
                      <a:schemeClr val="tx1"/>
                    </a:gs>
                  </a:gsLst>
                  <a:lin ang="5400000" scaled="0"/>
                </a:gradFill>
                <a:latin typeface="Calibri" panose="020F0502020204030204" pitchFamily="34" charset="0"/>
              </a:rPr>
              <a:t>Replication Traffic</a:t>
            </a:r>
          </a:p>
        </p:txBody>
      </p:sp>
      <p:cxnSp>
        <p:nvCxnSpPr>
          <p:cNvPr id="29" name="Straight Arrow Connector 7"/>
          <p:cNvCxnSpPr>
            <a:stCxn id="4" idx="3"/>
            <a:endCxn id="17" idx="0"/>
          </p:cNvCxnSpPr>
          <p:nvPr/>
        </p:nvCxnSpPr>
        <p:spPr>
          <a:xfrm>
            <a:off x="9430874" y="2287658"/>
            <a:ext cx="731435" cy="693130"/>
          </a:xfrm>
          <a:prstGeom prst="bentConnector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56845" y="1941836"/>
            <a:ext cx="3791712" cy="5709255"/>
          </a:xfrm>
          <a:prstGeom prst="rect">
            <a:avLst/>
          </a:prstGeom>
          <a:noFill/>
        </p:spPr>
        <p:txBody>
          <a:bodyPr wrap="square" rtlCol="0">
            <a:spAutoFit/>
          </a:bodyPr>
          <a:lstStyle/>
          <a:p>
            <a:pPr marL="285750" indent="-285750">
              <a:buFont typeface="Wingdings" panose="05000000000000000000" pitchFamily="2" charset="2"/>
              <a:buChar char="§"/>
            </a:pPr>
            <a:r>
              <a:rPr lang="en-US" sz="3000" dirty="0" smtClean="0">
                <a:solidFill>
                  <a:schemeClr val="bg1"/>
                </a:solidFill>
              </a:rPr>
              <a:t>Two similar clusters</a:t>
            </a:r>
          </a:p>
          <a:p>
            <a:pPr marL="285750" indent="-285750">
              <a:buFont typeface="Wingdings" panose="05000000000000000000" pitchFamily="2" charset="2"/>
              <a:buChar char="§"/>
            </a:pPr>
            <a:r>
              <a:rPr lang="en-US" sz="3000" dirty="0" smtClean="0">
                <a:solidFill>
                  <a:schemeClr val="bg1"/>
                </a:solidFill>
              </a:rPr>
              <a:t>Both clusters takes traffic</a:t>
            </a:r>
          </a:p>
          <a:p>
            <a:pPr marL="285750" indent="-285750">
              <a:buFont typeface="Wingdings" panose="05000000000000000000" pitchFamily="2" charset="2"/>
              <a:buChar char="§"/>
            </a:pPr>
            <a:r>
              <a:rPr lang="en-US" sz="3000" dirty="0" smtClean="0">
                <a:solidFill>
                  <a:schemeClr val="bg1"/>
                </a:solidFill>
              </a:rPr>
              <a:t>Both clusters handle spikes</a:t>
            </a:r>
          </a:p>
          <a:p>
            <a:pPr marL="742950" lvl="1" indent="-285750">
              <a:buFont typeface="Wingdings" panose="05000000000000000000" pitchFamily="2" charset="2"/>
              <a:buChar char="§"/>
            </a:pPr>
            <a:r>
              <a:rPr lang="en-US" sz="3000" dirty="0" smtClean="0">
                <a:solidFill>
                  <a:schemeClr val="bg1"/>
                </a:solidFill>
              </a:rPr>
              <a:t>Less expensive</a:t>
            </a:r>
          </a:p>
          <a:p>
            <a:pPr marL="285750" indent="-285750">
              <a:buFont typeface="Wingdings" panose="05000000000000000000" pitchFamily="2" charset="2"/>
              <a:buChar char="§"/>
            </a:pPr>
            <a:r>
              <a:rPr lang="en-US" sz="3000" dirty="0" smtClean="0">
                <a:solidFill>
                  <a:schemeClr val="bg1"/>
                </a:solidFill>
              </a:rPr>
              <a:t>Data replicated to other cluster in the  background</a:t>
            </a:r>
          </a:p>
          <a:p>
            <a:pPr marL="285750" indent="-285750">
              <a:spcAft>
                <a:spcPts val="588"/>
              </a:spcAft>
              <a:buFont typeface="Wingdings" panose="05000000000000000000" pitchFamily="2" charset="2"/>
              <a:buChar char="§"/>
            </a:pPr>
            <a:endParaRPr lang="en-US" sz="3000" dirty="0" smtClean="0">
              <a:solidFill>
                <a:schemeClr val="bg1"/>
              </a:solidFill>
            </a:endParaRPr>
          </a:p>
          <a:p>
            <a:pPr marL="285750" indent="-285750">
              <a:buFont typeface="Wingdings" panose="05000000000000000000" pitchFamily="2" charset="2"/>
              <a:buChar char="§"/>
            </a:pPr>
            <a:endParaRPr lang="en-US" sz="3000" dirty="0" smtClean="0">
              <a:solidFill>
                <a:schemeClr val="bg1"/>
              </a:solidFill>
            </a:endParaRPr>
          </a:p>
          <a:p>
            <a:pPr marL="285750" indent="-285750">
              <a:buFont typeface="Wingdings" panose="05000000000000000000" pitchFamily="2" charset="2"/>
              <a:buChar char="§"/>
            </a:pPr>
            <a:endParaRPr lang="en-US" sz="3000" dirty="0">
              <a:solidFill>
                <a:schemeClr val="bg1"/>
              </a:solidFill>
            </a:endParaRPr>
          </a:p>
        </p:txBody>
      </p:sp>
    </p:spTree>
    <p:extLst>
      <p:ext uri="{BB962C8B-B14F-4D97-AF65-F5344CB8AC3E}">
        <p14:creationId xmlns:p14="http://schemas.microsoft.com/office/powerpoint/2010/main" val="811840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right)">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Availability and Reliability – Active/Active</a:t>
            </a:r>
          </a:p>
        </p:txBody>
      </p:sp>
      <p:sp>
        <p:nvSpPr>
          <p:cNvPr id="4" name="Rectangle 3"/>
          <p:cNvSpPr/>
          <p:nvPr/>
        </p:nvSpPr>
        <p:spPr bwMode="auto">
          <a:xfrm>
            <a:off x="6891004" y="2192143"/>
            <a:ext cx="2539870" cy="191028"/>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Traffic Manager</a:t>
            </a:r>
          </a:p>
        </p:txBody>
      </p:sp>
      <p:pic>
        <p:nvPicPr>
          <p:cNvPr id="5"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904" y="1120631"/>
            <a:ext cx="1141795" cy="11417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7"/>
          <p:cNvCxnSpPr>
            <a:stCxn id="5" idx="3"/>
            <a:endCxn id="4" idx="0"/>
          </p:cNvCxnSpPr>
          <p:nvPr/>
        </p:nvCxnSpPr>
        <p:spPr>
          <a:xfrm>
            <a:off x="7609700" y="1691529"/>
            <a:ext cx="551239" cy="500614"/>
          </a:xfrm>
          <a:prstGeom prst="bentConnector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351133" y="2980788"/>
            <a:ext cx="3809805" cy="3286891"/>
            <a:chOff x="198437" y="3484776"/>
            <a:chExt cx="3886200" cy="3352800"/>
          </a:xfrm>
        </p:grpSpPr>
        <p:sp>
          <p:nvSpPr>
            <p:cNvPr id="7" name="Rectangle 6"/>
            <p:cNvSpPr/>
            <p:nvPr/>
          </p:nvSpPr>
          <p:spPr bwMode="auto">
            <a:xfrm>
              <a:off x="198437" y="3484776"/>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Cluster A</a:t>
              </a:r>
            </a:p>
          </p:txBody>
        </p:sp>
        <p:sp>
          <p:nvSpPr>
            <p:cNvPr id="12" name="Oval 11"/>
            <p:cNvSpPr/>
            <p:nvPr/>
          </p:nvSpPr>
          <p:spPr bwMode="auto">
            <a:xfrm>
              <a:off x="1112244" y="4042780"/>
              <a:ext cx="2133600" cy="2133600"/>
            </a:xfrm>
            <a:prstGeom prst="ellipse">
              <a:avLst/>
            </a:prstGeom>
            <a:noFill/>
            <a:ln w="28575">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3" name="Oval 12"/>
            <p:cNvSpPr/>
            <p:nvPr/>
          </p:nvSpPr>
          <p:spPr bwMode="auto">
            <a:xfrm>
              <a:off x="730651" y="44939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4" name="Oval 13"/>
            <p:cNvSpPr/>
            <p:nvPr/>
          </p:nvSpPr>
          <p:spPr bwMode="auto">
            <a:xfrm>
              <a:off x="2865437" y="4487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6" name="Oval 15"/>
            <p:cNvSpPr/>
            <p:nvPr/>
          </p:nvSpPr>
          <p:spPr bwMode="auto">
            <a:xfrm>
              <a:off x="1760537" y="369953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0" name="Oval 9"/>
            <p:cNvSpPr/>
            <p:nvPr/>
          </p:nvSpPr>
          <p:spPr bwMode="auto">
            <a:xfrm>
              <a:off x="1112838" y="5630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1" name="Oval 10"/>
            <p:cNvSpPr/>
            <p:nvPr/>
          </p:nvSpPr>
          <p:spPr bwMode="auto">
            <a:xfrm>
              <a:off x="2484437" y="563086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grpSp>
      <p:grpSp>
        <p:nvGrpSpPr>
          <p:cNvPr id="25" name="Group 24"/>
          <p:cNvGrpSpPr/>
          <p:nvPr/>
        </p:nvGrpSpPr>
        <p:grpSpPr>
          <a:xfrm>
            <a:off x="8257407" y="2980788"/>
            <a:ext cx="3809805" cy="3286891"/>
            <a:chOff x="6523037" y="3421062"/>
            <a:chExt cx="3886200" cy="3352800"/>
          </a:xfrm>
        </p:grpSpPr>
        <p:sp>
          <p:nvSpPr>
            <p:cNvPr id="17" name="Rectangle 16"/>
            <p:cNvSpPr/>
            <p:nvPr/>
          </p:nvSpPr>
          <p:spPr bwMode="auto">
            <a:xfrm>
              <a:off x="6523037" y="3421062"/>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Cluster B</a:t>
              </a:r>
            </a:p>
          </p:txBody>
        </p:sp>
        <p:sp>
          <p:nvSpPr>
            <p:cNvPr id="18" name="Oval 17"/>
            <p:cNvSpPr/>
            <p:nvPr/>
          </p:nvSpPr>
          <p:spPr bwMode="auto">
            <a:xfrm>
              <a:off x="7436844" y="3979066"/>
              <a:ext cx="2133600" cy="2133600"/>
            </a:xfrm>
            <a:prstGeom prst="ellipse">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Oval 18"/>
            <p:cNvSpPr/>
            <p:nvPr/>
          </p:nvSpPr>
          <p:spPr bwMode="auto">
            <a:xfrm>
              <a:off x="7055251" y="4430203"/>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0" name="Oval 19"/>
            <p:cNvSpPr/>
            <p:nvPr/>
          </p:nvSpPr>
          <p:spPr bwMode="auto">
            <a:xfrm>
              <a:off x="9190037" y="4424148"/>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1" name="Oval 20"/>
            <p:cNvSpPr/>
            <p:nvPr/>
          </p:nvSpPr>
          <p:spPr bwMode="auto">
            <a:xfrm>
              <a:off x="8085137" y="36358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2" name="Oval 21"/>
            <p:cNvSpPr/>
            <p:nvPr/>
          </p:nvSpPr>
          <p:spPr bwMode="auto">
            <a:xfrm>
              <a:off x="7437438" y="5567148"/>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3" name="Oval 22"/>
            <p:cNvSpPr/>
            <p:nvPr/>
          </p:nvSpPr>
          <p:spPr bwMode="auto">
            <a:xfrm>
              <a:off x="8809037" y="556714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grpSp>
      <p:cxnSp>
        <p:nvCxnSpPr>
          <p:cNvPr id="26" name="Straight Arrow Connector 7"/>
          <p:cNvCxnSpPr>
            <a:stCxn id="4" idx="2"/>
            <a:endCxn id="7" idx="0"/>
          </p:cNvCxnSpPr>
          <p:nvPr/>
        </p:nvCxnSpPr>
        <p:spPr>
          <a:xfrm rot="5400000">
            <a:off x="6909679" y="1729528"/>
            <a:ext cx="597617" cy="1904903"/>
          </a:xfrm>
          <a:prstGeom prst="bentConnector3">
            <a:avLst>
              <a:gd name="adj1" fmla="val 50000"/>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7"/>
          <p:cNvCxnSpPr>
            <a:stCxn id="7" idx="2"/>
            <a:endCxn id="17" idx="2"/>
          </p:cNvCxnSpPr>
          <p:nvPr/>
        </p:nvCxnSpPr>
        <p:spPr>
          <a:xfrm rot="16200000" flipH="1">
            <a:off x="8209173" y="4314542"/>
            <a:ext cx="12450" cy="3906273"/>
          </a:xfrm>
          <a:prstGeom prst="bentConnector3">
            <a:avLst>
              <a:gd name="adj1" fmla="val 2623882"/>
            </a:avLst>
          </a:prstGeom>
          <a:ln w="571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05728" y="6378391"/>
            <a:ext cx="1419339" cy="228483"/>
          </a:xfrm>
          <a:prstGeom prst="rect">
            <a:avLst/>
          </a:prstGeom>
          <a:noFill/>
        </p:spPr>
        <p:txBody>
          <a:bodyPr wrap="square" lIns="179285" tIns="143428" rIns="179285" bIns="143428" rtlCol="0" anchor="ctr">
            <a:noAutofit/>
          </a:bodyPr>
          <a:lstStyle/>
          <a:p>
            <a:pPr>
              <a:lnSpc>
                <a:spcPct val="90000"/>
              </a:lnSpc>
              <a:spcAft>
                <a:spcPts val="588"/>
              </a:spcAft>
            </a:pPr>
            <a:r>
              <a:rPr lang="en-US" sz="1078" dirty="0">
                <a:gradFill>
                  <a:gsLst>
                    <a:gs pos="2917">
                      <a:schemeClr val="tx1"/>
                    </a:gs>
                    <a:gs pos="30000">
                      <a:schemeClr val="tx1"/>
                    </a:gs>
                  </a:gsLst>
                  <a:lin ang="5400000" scaled="0"/>
                </a:gradFill>
                <a:latin typeface="Calibri" panose="020F0502020204030204" pitchFamily="34" charset="0"/>
              </a:rPr>
              <a:t>Replication Traffic</a:t>
            </a:r>
          </a:p>
        </p:txBody>
      </p:sp>
      <p:cxnSp>
        <p:nvCxnSpPr>
          <p:cNvPr id="29" name="Straight Arrow Connector 7"/>
          <p:cNvCxnSpPr/>
          <p:nvPr/>
        </p:nvCxnSpPr>
        <p:spPr>
          <a:xfrm rot="16200000" flipH="1">
            <a:off x="8862815" y="1681294"/>
            <a:ext cx="597617" cy="2001370"/>
          </a:xfrm>
          <a:prstGeom prst="bentConnector3">
            <a:avLst>
              <a:gd name="adj1" fmla="val 50000"/>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354" y="2383170"/>
            <a:ext cx="4104842" cy="3631763"/>
          </a:xfrm>
          <a:prstGeom prst="rect">
            <a:avLst/>
          </a:prstGeom>
          <a:noFill/>
        </p:spPr>
        <p:txBody>
          <a:bodyPr wrap="square" rtlCol="0">
            <a:spAutoFit/>
          </a:bodyPr>
          <a:lstStyle/>
          <a:p>
            <a:pPr marL="336145" lvl="1" indent="-336145">
              <a:spcAft>
                <a:spcPts val="588"/>
              </a:spcAft>
              <a:buFont typeface="Wingdings" panose="05000000000000000000" pitchFamily="2" charset="2"/>
              <a:buChar char="§"/>
            </a:pPr>
            <a:r>
              <a:rPr lang="en-US" sz="3000" dirty="0" smtClean="0">
                <a:solidFill>
                  <a:schemeClr val="bg1"/>
                </a:solidFill>
              </a:rPr>
              <a:t>Failover is fast and free</a:t>
            </a:r>
          </a:p>
          <a:p>
            <a:pPr marL="336145" lvl="1" indent="-336145">
              <a:spcAft>
                <a:spcPts val="588"/>
              </a:spcAft>
              <a:buFont typeface="Wingdings" panose="05000000000000000000" pitchFamily="2" charset="2"/>
              <a:buChar char="§"/>
            </a:pPr>
            <a:r>
              <a:rPr lang="en-US" sz="3000" dirty="0" smtClean="0">
                <a:solidFill>
                  <a:schemeClr val="bg1"/>
                </a:solidFill>
              </a:rPr>
              <a:t>Harder development</a:t>
            </a:r>
          </a:p>
          <a:p>
            <a:pPr marL="742950" lvl="1" indent="-285750">
              <a:spcAft>
                <a:spcPts val="588"/>
              </a:spcAft>
              <a:buFont typeface="Wingdings" panose="05000000000000000000" pitchFamily="2" charset="2"/>
              <a:buChar char="§"/>
            </a:pPr>
            <a:r>
              <a:rPr lang="en-US" sz="3000" dirty="0" smtClean="0">
                <a:solidFill>
                  <a:schemeClr val="bg1"/>
                </a:solidFill>
              </a:rPr>
              <a:t>Data inconsistency or</a:t>
            </a:r>
            <a:br>
              <a:rPr lang="en-US" sz="3000" dirty="0" smtClean="0">
                <a:solidFill>
                  <a:schemeClr val="bg1"/>
                </a:solidFill>
              </a:rPr>
            </a:br>
            <a:r>
              <a:rPr lang="en-US" sz="3000" dirty="0" smtClean="0">
                <a:solidFill>
                  <a:schemeClr val="bg1"/>
                </a:solidFill>
              </a:rPr>
              <a:t>dual reads</a:t>
            </a:r>
          </a:p>
          <a:p>
            <a:pPr marL="285750" indent="-285750">
              <a:spcAft>
                <a:spcPts val="588"/>
              </a:spcAft>
              <a:buFont typeface="Wingdings" panose="05000000000000000000" pitchFamily="2" charset="2"/>
              <a:buChar char="§"/>
            </a:pPr>
            <a:r>
              <a:rPr lang="en-US" sz="3000" dirty="0" smtClean="0">
                <a:solidFill>
                  <a:schemeClr val="bg1"/>
                </a:solidFill>
              </a:rPr>
              <a:t>Continuously tested</a:t>
            </a:r>
          </a:p>
          <a:p>
            <a:pPr marL="285750" indent="-285750">
              <a:spcAft>
                <a:spcPts val="588"/>
              </a:spcAft>
              <a:buFont typeface="Wingdings" panose="05000000000000000000" pitchFamily="2" charset="2"/>
              <a:buChar char="§"/>
            </a:pPr>
            <a:r>
              <a:rPr lang="en-US" sz="3000" dirty="0" smtClean="0">
                <a:solidFill>
                  <a:schemeClr val="bg1"/>
                </a:solidFill>
              </a:rPr>
              <a:t>Less “wasted” capacity</a:t>
            </a:r>
          </a:p>
        </p:txBody>
      </p:sp>
    </p:spTree>
    <p:extLst>
      <p:ext uri="{BB962C8B-B14F-4D97-AF65-F5344CB8AC3E}">
        <p14:creationId xmlns:p14="http://schemas.microsoft.com/office/powerpoint/2010/main" val="2455214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1503"/>
            <a:ext cx="11655840" cy="893046"/>
          </a:xfrm>
        </p:spPr>
        <p:txBody>
          <a:bodyPr/>
          <a:lstStyle/>
          <a:p>
            <a:r>
              <a:rPr lang="en-US" dirty="0">
                <a:solidFill>
                  <a:schemeClr val="bg1"/>
                </a:solidFill>
              </a:rPr>
              <a:t>Availability and Reliability – Real Example </a:t>
            </a:r>
          </a:p>
        </p:txBody>
      </p:sp>
      <p:grpSp>
        <p:nvGrpSpPr>
          <p:cNvPr id="6" name="Group 5"/>
          <p:cNvGrpSpPr/>
          <p:nvPr/>
        </p:nvGrpSpPr>
        <p:grpSpPr>
          <a:xfrm>
            <a:off x="4460647" y="2558691"/>
            <a:ext cx="2417185" cy="2241062"/>
            <a:chOff x="198437" y="3484776"/>
            <a:chExt cx="3886200" cy="3352800"/>
          </a:xfrm>
        </p:grpSpPr>
        <p:sp>
          <p:nvSpPr>
            <p:cNvPr id="7" name="Rectangle 6"/>
            <p:cNvSpPr/>
            <p:nvPr/>
          </p:nvSpPr>
          <p:spPr bwMode="auto">
            <a:xfrm>
              <a:off x="198437" y="3484776"/>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Cluster A</a:t>
              </a:r>
            </a:p>
          </p:txBody>
        </p:sp>
        <p:sp>
          <p:nvSpPr>
            <p:cNvPr id="8" name="Oval 7"/>
            <p:cNvSpPr/>
            <p:nvPr/>
          </p:nvSpPr>
          <p:spPr bwMode="auto">
            <a:xfrm>
              <a:off x="1112244" y="4042780"/>
              <a:ext cx="2133600" cy="2133600"/>
            </a:xfrm>
            <a:prstGeom prst="ellipse">
              <a:avLst/>
            </a:prstGeom>
            <a:noFill/>
            <a:ln w="28575">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Oval 8"/>
            <p:cNvSpPr/>
            <p:nvPr/>
          </p:nvSpPr>
          <p:spPr bwMode="auto">
            <a:xfrm>
              <a:off x="730651" y="44939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0" name="Oval 9"/>
            <p:cNvSpPr/>
            <p:nvPr/>
          </p:nvSpPr>
          <p:spPr bwMode="auto">
            <a:xfrm>
              <a:off x="2865437" y="4487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1" name="Oval 10"/>
            <p:cNvSpPr/>
            <p:nvPr/>
          </p:nvSpPr>
          <p:spPr bwMode="auto">
            <a:xfrm>
              <a:off x="1760537" y="369953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2" name="Oval 11"/>
            <p:cNvSpPr/>
            <p:nvPr/>
          </p:nvSpPr>
          <p:spPr bwMode="auto">
            <a:xfrm>
              <a:off x="1112838" y="5630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3" name="Oval 12"/>
            <p:cNvSpPr/>
            <p:nvPr/>
          </p:nvSpPr>
          <p:spPr bwMode="auto">
            <a:xfrm>
              <a:off x="2484437" y="563086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grpSp>
      <p:grpSp>
        <p:nvGrpSpPr>
          <p:cNvPr id="14" name="Group 13"/>
          <p:cNvGrpSpPr/>
          <p:nvPr/>
        </p:nvGrpSpPr>
        <p:grpSpPr>
          <a:xfrm>
            <a:off x="9483901" y="2558026"/>
            <a:ext cx="2417185" cy="2241062"/>
            <a:chOff x="198437" y="3484776"/>
            <a:chExt cx="3886200" cy="3352800"/>
          </a:xfrm>
        </p:grpSpPr>
        <p:sp>
          <p:nvSpPr>
            <p:cNvPr id="15" name="Rectangle 14"/>
            <p:cNvSpPr/>
            <p:nvPr/>
          </p:nvSpPr>
          <p:spPr bwMode="auto">
            <a:xfrm>
              <a:off x="198437" y="3484776"/>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Cluster B</a:t>
              </a:r>
            </a:p>
          </p:txBody>
        </p:sp>
        <p:sp>
          <p:nvSpPr>
            <p:cNvPr id="16" name="Oval 15"/>
            <p:cNvSpPr/>
            <p:nvPr/>
          </p:nvSpPr>
          <p:spPr bwMode="auto">
            <a:xfrm>
              <a:off x="1112244" y="4042780"/>
              <a:ext cx="2133600" cy="2133600"/>
            </a:xfrm>
            <a:prstGeom prst="ellipse">
              <a:avLst/>
            </a:prstGeom>
            <a:noFill/>
            <a:ln w="28575">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Oval 16"/>
            <p:cNvSpPr/>
            <p:nvPr/>
          </p:nvSpPr>
          <p:spPr bwMode="auto">
            <a:xfrm>
              <a:off x="730651" y="44939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8" name="Oval 17"/>
            <p:cNvSpPr/>
            <p:nvPr/>
          </p:nvSpPr>
          <p:spPr bwMode="auto">
            <a:xfrm>
              <a:off x="2865437" y="4487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19" name="Oval 18"/>
            <p:cNvSpPr/>
            <p:nvPr/>
          </p:nvSpPr>
          <p:spPr bwMode="auto">
            <a:xfrm>
              <a:off x="1760537" y="369953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0" name="Oval 19"/>
            <p:cNvSpPr/>
            <p:nvPr/>
          </p:nvSpPr>
          <p:spPr bwMode="auto">
            <a:xfrm>
              <a:off x="1112838" y="5630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1" name="Oval 20"/>
            <p:cNvSpPr/>
            <p:nvPr/>
          </p:nvSpPr>
          <p:spPr bwMode="auto">
            <a:xfrm>
              <a:off x="2484437" y="563086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grpSp>
      <p:sp>
        <p:nvSpPr>
          <p:cNvPr id="22" name="Rectangle 21"/>
          <p:cNvSpPr/>
          <p:nvPr/>
        </p:nvSpPr>
        <p:spPr bwMode="auto">
          <a:xfrm>
            <a:off x="6917723" y="2130334"/>
            <a:ext cx="2539870" cy="191028"/>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Traffic Manager</a:t>
            </a:r>
          </a:p>
        </p:txBody>
      </p:sp>
      <p:sp>
        <p:nvSpPr>
          <p:cNvPr id="36" name="Rectangle 35"/>
          <p:cNvSpPr/>
          <p:nvPr/>
        </p:nvSpPr>
        <p:spPr bwMode="auto">
          <a:xfrm>
            <a:off x="5147171" y="5295751"/>
            <a:ext cx="1045829" cy="448212"/>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Storage A</a:t>
            </a:r>
          </a:p>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(RA-GRS)</a:t>
            </a:r>
          </a:p>
        </p:txBody>
      </p:sp>
      <p:sp>
        <p:nvSpPr>
          <p:cNvPr id="37" name="Rectangle 36"/>
          <p:cNvSpPr/>
          <p:nvPr/>
        </p:nvSpPr>
        <p:spPr bwMode="auto">
          <a:xfrm>
            <a:off x="10170610" y="5362976"/>
            <a:ext cx="1045829" cy="448212"/>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Storage B</a:t>
            </a:r>
          </a:p>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(RA-GRS)</a:t>
            </a:r>
          </a:p>
        </p:txBody>
      </p:sp>
      <p:sp>
        <p:nvSpPr>
          <p:cNvPr id="38" name="Rectangle 37"/>
          <p:cNvSpPr/>
          <p:nvPr/>
        </p:nvSpPr>
        <p:spPr bwMode="auto">
          <a:xfrm>
            <a:off x="10170610" y="5861661"/>
            <a:ext cx="1045829" cy="448212"/>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Storage A</a:t>
            </a:r>
          </a:p>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(read only)</a:t>
            </a:r>
          </a:p>
        </p:txBody>
      </p:sp>
      <p:sp>
        <p:nvSpPr>
          <p:cNvPr id="39" name="Rectangle 38"/>
          <p:cNvSpPr/>
          <p:nvPr/>
        </p:nvSpPr>
        <p:spPr bwMode="auto">
          <a:xfrm>
            <a:off x="5167367" y="5790735"/>
            <a:ext cx="1045829" cy="448212"/>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Storage B</a:t>
            </a:r>
          </a:p>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(read only)</a:t>
            </a:r>
          </a:p>
        </p:txBody>
      </p:sp>
      <p:sp>
        <p:nvSpPr>
          <p:cNvPr id="41" name="Rectangle 40"/>
          <p:cNvSpPr/>
          <p:nvPr/>
        </p:nvSpPr>
        <p:spPr bwMode="auto">
          <a:xfrm>
            <a:off x="4303151" y="2429142"/>
            <a:ext cx="2794035" cy="4332719"/>
          </a:xfrm>
          <a:prstGeom prst="rect">
            <a:avLst/>
          </a:prstGeom>
          <a:noFill/>
          <a:ln w="19050">
            <a:solidFill>
              <a:schemeClr val="accent4"/>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1" name="Rectangle 50"/>
          <p:cNvSpPr/>
          <p:nvPr/>
        </p:nvSpPr>
        <p:spPr bwMode="auto">
          <a:xfrm>
            <a:off x="9233487" y="2429141"/>
            <a:ext cx="2794035" cy="4332719"/>
          </a:xfrm>
          <a:prstGeom prst="rect">
            <a:avLst/>
          </a:prstGeom>
          <a:noFill/>
          <a:ln w="19050">
            <a:solidFill>
              <a:schemeClr val="accent4"/>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2" name="TextBox 51"/>
          <p:cNvSpPr txBox="1"/>
          <p:nvPr/>
        </p:nvSpPr>
        <p:spPr>
          <a:xfrm>
            <a:off x="4303151" y="6562110"/>
            <a:ext cx="2794035" cy="228483"/>
          </a:xfrm>
          <a:prstGeom prst="rect">
            <a:avLst/>
          </a:prstGeom>
          <a:noFill/>
        </p:spPr>
        <p:txBody>
          <a:bodyPr wrap="square" lIns="179285" tIns="143428" rIns="179285" bIns="143428" rtlCol="0" anchor="ctr">
            <a:noAutofit/>
          </a:bodyPr>
          <a:lstStyle/>
          <a:p>
            <a:pPr algn="ctr">
              <a:lnSpc>
                <a:spcPct val="90000"/>
              </a:lnSpc>
              <a:spcAft>
                <a:spcPts val="588"/>
              </a:spcAft>
            </a:pPr>
            <a:r>
              <a:rPr lang="en-US" sz="1078" dirty="0">
                <a:gradFill>
                  <a:gsLst>
                    <a:gs pos="2917">
                      <a:schemeClr val="tx1"/>
                    </a:gs>
                    <a:gs pos="30000">
                      <a:schemeClr val="tx1"/>
                    </a:gs>
                  </a:gsLst>
                  <a:lin ang="5400000" scaled="0"/>
                </a:gradFill>
                <a:latin typeface="Calibri" panose="020F0502020204030204" pitchFamily="34" charset="0"/>
              </a:rPr>
              <a:t>West US</a:t>
            </a:r>
          </a:p>
        </p:txBody>
      </p:sp>
      <p:sp>
        <p:nvSpPr>
          <p:cNvPr id="53" name="TextBox 52"/>
          <p:cNvSpPr txBox="1"/>
          <p:nvPr/>
        </p:nvSpPr>
        <p:spPr>
          <a:xfrm>
            <a:off x="9237995" y="6533378"/>
            <a:ext cx="2794035" cy="228483"/>
          </a:xfrm>
          <a:prstGeom prst="rect">
            <a:avLst/>
          </a:prstGeom>
          <a:noFill/>
        </p:spPr>
        <p:txBody>
          <a:bodyPr wrap="square" lIns="179285" tIns="143428" rIns="179285" bIns="143428" rtlCol="0" anchor="ctr">
            <a:noAutofit/>
          </a:bodyPr>
          <a:lstStyle/>
          <a:p>
            <a:pPr algn="ctr">
              <a:lnSpc>
                <a:spcPct val="90000"/>
              </a:lnSpc>
              <a:spcAft>
                <a:spcPts val="588"/>
              </a:spcAft>
            </a:pPr>
            <a:r>
              <a:rPr lang="en-US" sz="1078" dirty="0">
                <a:gradFill>
                  <a:gsLst>
                    <a:gs pos="2917">
                      <a:schemeClr val="tx1"/>
                    </a:gs>
                    <a:gs pos="30000">
                      <a:schemeClr val="tx1"/>
                    </a:gs>
                  </a:gsLst>
                  <a:lin ang="5400000" scaled="0"/>
                </a:gradFill>
                <a:latin typeface="Calibri" panose="020F0502020204030204" pitchFamily="34" charset="0"/>
              </a:rPr>
              <a:t>East US</a:t>
            </a:r>
          </a:p>
        </p:txBody>
      </p:sp>
      <p:cxnSp>
        <p:nvCxnSpPr>
          <p:cNvPr id="54" name="Straight Arrow Connector 7"/>
          <p:cNvCxnSpPr>
            <a:stCxn id="7" idx="2"/>
            <a:endCxn id="36" idx="0"/>
          </p:cNvCxnSpPr>
          <p:nvPr/>
        </p:nvCxnSpPr>
        <p:spPr>
          <a:xfrm rot="16200000" flipH="1">
            <a:off x="5421663" y="5047329"/>
            <a:ext cx="495998" cy="846"/>
          </a:xfrm>
          <a:prstGeom prst="bentConnector3">
            <a:avLst>
              <a:gd name="adj1" fmla="val 50000"/>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7"/>
          <p:cNvCxnSpPr>
            <a:stCxn id="15" idx="2"/>
            <a:endCxn id="37" idx="0"/>
          </p:cNvCxnSpPr>
          <p:nvPr/>
        </p:nvCxnSpPr>
        <p:spPr>
          <a:xfrm rot="16200000" flipH="1">
            <a:off x="10411065" y="5080516"/>
            <a:ext cx="563888" cy="1030"/>
          </a:xfrm>
          <a:prstGeom prst="bentConnector3">
            <a:avLst>
              <a:gd name="adj1" fmla="val 50000"/>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7"/>
          <p:cNvCxnSpPr>
            <a:endCxn id="37" idx="0"/>
          </p:cNvCxnSpPr>
          <p:nvPr/>
        </p:nvCxnSpPr>
        <p:spPr>
          <a:xfrm>
            <a:off x="5670088" y="4942636"/>
            <a:ext cx="5023437" cy="420340"/>
          </a:xfrm>
          <a:prstGeom prst="bentConnector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5"/>
          <p:cNvGrpSpPr/>
          <p:nvPr/>
        </p:nvGrpSpPr>
        <p:grpSpPr>
          <a:xfrm>
            <a:off x="4460647" y="2558691"/>
            <a:ext cx="2417185" cy="2241062"/>
            <a:chOff x="198437" y="3484776"/>
            <a:chExt cx="3886200" cy="3352800"/>
          </a:xfrm>
        </p:grpSpPr>
        <p:sp>
          <p:nvSpPr>
            <p:cNvPr id="2" name="Rectangle 6"/>
            <p:cNvSpPr/>
            <p:nvPr/>
          </p:nvSpPr>
          <p:spPr bwMode="auto">
            <a:xfrm>
              <a:off x="198437" y="3484776"/>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Cluster A</a:t>
              </a:r>
            </a:p>
          </p:txBody>
        </p:sp>
        <p:sp>
          <p:nvSpPr>
            <p:cNvPr id="4" name="Oval 7"/>
            <p:cNvSpPr/>
            <p:nvPr/>
          </p:nvSpPr>
          <p:spPr bwMode="auto">
            <a:xfrm>
              <a:off x="1112244" y="4042780"/>
              <a:ext cx="2133600" cy="2133600"/>
            </a:xfrm>
            <a:prstGeom prst="ellipse">
              <a:avLst/>
            </a:prstGeom>
            <a:noFill/>
            <a:ln w="28575">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6" name="Oval 8"/>
            <p:cNvSpPr/>
            <p:nvPr/>
          </p:nvSpPr>
          <p:spPr bwMode="auto">
            <a:xfrm>
              <a:off x="730651" y="44939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7" name="Oval 9"/>
            <p:cNvSpPr/>
            <p:nvPr/>
          </p:nvSpPr>
          <p:spPr bwMode="auto">
            <a:xfrm>
              <a:off x="2865437" y="4487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8" name="Oval 10"/>
            <p:cNvSpPr/>
            <p:nvPr/>
          </p:nvSpPr>
          <p:spPr bwMode="auto">
            <a:xfrm>
              <a:off x="1760537" y="369953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29" name="Oval 11"/>
            <p:cNvSpPr/>
            <p:nvPr/>
          </p:nvSpPr>
          <p:spPr bwMode="auto">
            <a:xfrm>
              <a:off x="1112838" y="5630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30" name="Oval 12"/>
            <p:cNvSpPr/>
            <p:nvPr/>
          </p:nvSpPr>
          <p:spPr bwMode="auto">
            <a:xfrm>
              <a:off x="2484437" y="563086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grpSp>
      <p:grpSp>
        <p:nvGrpSpPr>
          <p:cNvPr id="48" name="Group 13"/>
          <p:cNvGrpSpPr/>
          <p:nvPr/>
        </p:nvGrpSpPr>
        <p:grpSpPr>
          <a:xfrm>
            <a:off x="9483901" y="2558026"/>
            <a:ext cx="2417185" cy="2241062"/>
            <a:chOff x="198437" y="3484776"/>
            <a:chExt cx="3886200" cy="3352800"/>
          </a:xfrm>
        </p:grpSpPr>
        <p:sp>
          <p:nvSpPr>
            <p:cNvPr id="33" name="Rectangle 14"/>
            <p:cNvSpPr/>
            <p:nvPr/>
          </p:nvSpPr>
          <p:spPr bwMode="auto">
            <a:xfrm>
              <a:off x="198437" y="3484776"/>
              <a:ext cx="3886200" cy="33528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Cluster B</a:t>
              </a:r>
            </a:p>
          </p:txBody>
        </p:sp>
        <p:sp>
          <p:nvSpPr>
            <p:cNvPr id="34" name="Oval 15"/>
            <p:cNvSpPr/>
            <p:nvPr/>
          </p:nvSpPr>
          <p:spPr bwMode="auto">
            <a:xfrm>
              <a:off x="1112244" y="4042780"/>
              <a:ext cx="2133600" cy="2133600"/>
            </a:xfrm>
            <a:prstGeom prst="ellipse">
              <a:avLst/>
            </a:prstGeom>
            <a:noFill/>
            <a:ln w="28575">
              <a:solidFill>
                <a:schemeClr val="bg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5" name="Oval 16"/>
            <p:cNvSpPr/>
            <p:nvPr/>
          </p:nvSpPr>
          <p:spPr bwMode="auto">
            <a:xfrm>
              <a:off x="730651" y="4493917"/>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40" name="Oval 17"/>
            <p:cNvSpPr/>
            <p:nvPr/>
          </p:nvSpPr>
          <p:spPr bwMode="auto">
            <a:xfrm>
              <a:off x="2865437" y="4487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43" name="Oval 18"/>
            <p:cNvSpPr/>
            <p:nvPr/>
          </p:nvSpPr>
          <p:spPr bwMode="auto">
            <a:xfrm>
              <a:off x="1760537" y="369953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44" name="Oval 19"/>
            <p:cNvSpPr/>
            <p:nvPr/>
          </p:nvSpPr>
          <p:spPr bwMode="auto">
            <a:xfrm>
              <a:off x="1112838" y="5630862"/>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sp>
          <p:nvSpPr>
            <p:cNvPr id="47" name="Oval 20"/>
            <p:cNvSpPr/>
            <p:nvPr/>
          </p:nvSpPr>
          <p:spPr bwMode="auto">
            <a:xfrm>
              <a:off x="2484437" y="5630861"/>
              <a:ext cx="762000" cy="76199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Node</a:t>
              </a:r>
            </a:p>
          </p:txBody>
        </p:sp>
      </p:grpSp>
      <p:sp>
        <p:nvSpPr>
          <p:cNvPr id="49" name="Rectangle 21"/>
          <p:cNvSpPr/>
          <p:nvPr/>
        </p:nvSpPr>
        <p:spPr bwMode="auto">
          <a:xfrm>
            <a:off x="6917723" y="2130334"/>
            <a:ext cx="2539870" cy="191028"/>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Traffic Manager</a:t>
            </a:r>
          </a:p>
        </p:txBody>
      </p:sp>
      <p:pic>
        <p:nvPicPr>
          <p:cNvPr id="55" name="Picture 2" descr="C:\Users\Jeffrey\AppData\Local\Microsoft\Windows\Temporary Internet Files\Content.IE5\Z5GQZJYD\MC9004325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390" y="845881"/>
            <a:ext cx="1141795" cy="114179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7"/>
          <p:cNvCxnSpPr>
            <a:stCxn id="49" idx="1"/>
            <a:endCxn id="2" idx="0"/>
          </p:cNvCxnSpPr>
          <p:nvPr/>
        </p:nvCxnSpPr>
        <p:spPr>
          <a:xfrm rot="10800000" flipV="1">
            <a:off x="5669240" y="2225847"/>
            <a:ext cx="1248483" cy="332843"/>
          </a:xfrm>
          <a:prstGeom prst="bentConnector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7"/>
          <p:cNvCxnSpPr>
            <a:stCxn id="49" idx="3"/>
            <a:endCxn id="33" idx="0"/>
          </p:cNvCxnSpPr>
          <p:nvPr/>
        </p:nvCxnSpPr>
        <p:spPr>
          <a:xfrm>
            <a:off x="9457593" y="2225848"/>
            <a:ext cx="1234901" cy="332178"/>
          </a:xfrm>
          <a:prstGeom prst="bentConnector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7"/>
          <p:cNvCxnSpPr>
            <a:stCxn id="55" idx="3"/>
            <a:endCxn id="49" idx="0"/>
          </p:cNvCxnSpPr>
          <p:nvPr/>
        </p:nvCxnSpPr>
        <p:spPr>
          <a:xfrm>
            <a:off x="7097186" y="1416779"/>
            <a:ext cx="1090473" cy="713555"/>
          </a:xfrm>
          <a:prstGeom prst="bentConnector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35"/>
          <p:cNvSpPr/>
          <p:nvPr/>
        </p:nvSpPr>
        <p:spPr bwMode="auto">
          <a:xfrm>
            <a:off x="5147171" y="5295751"/>
            <a:ext cx="1045829" cy="448212"/>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Storage A</a:t>
            </a:r>
          </a:p>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(RA-GRS)</a:t>
            </a:r>
          </a:p>
        </p:txBody>
      </p:sp>
      <p:sp>
        <p:nvSpPr>
          <p:cNvPr id="62" name="Rectangle 36"/>
          <p:cNvSpPr/>
          <p:nvPr/>
        </p:nvSpPr>
        <p:spPr bwMode="auto">
          <a:xfrm>
            <a:off x="10170610" y="5362976"/>
            <a:ext cx="1045829" cy="448212"/>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Storage B</a:t>
            </a:r>
          </a:p>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(RA-GRS)</a:t>
            </a:r>
          </a:p>
        </p:txBody>
      </p:sp>
      <p:sp>
        <p:nvSpPr>
          <p:cNvPr id="63" name="Rectangle 37"/>
          <p:cNvSpPr/>
          <p:nvPr/>
        </p:nvSpPr>
        <p:spPr bwMode="auto">
          <a:xfrm>
            <a:off x="10170610" y="5861661"/>
            <a:ext cx="1045829" cy="448212"/>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Storage A</a:t>
            </a:r>
          </a:p>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(read only)</a:t>
            </a:r>
          </a:p>
        </p:txBody>
      </p:sp>
      <p:sp>
        <p:nvSpPr>
          <p:cNvPr id="64" name="Rectangle 38"/>
          <p:cNvSpPr/>
          <p:nvPr/>
        </p:nvSpPr>
        <p:spPr bwMode="auto">
          <a:xfrm>
            <a:off x="5167367" y="5790735"/>
            <a:ext cx="1045829" cy="448212"/>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317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Azure Storage B</a:t>
            </a:r>
          </a:p>
          <a:p>
            <a:pPr algn="ctr" defTabSz="914102" fontAlgn="base">
              <a:spcBef>
                <a:spcPct val="0"/>
              </a:spcBef>
              <a:spcAft>
                <a:spcPct val="0"/>
              </a:spcAft>
            </a:pPr>
            <a:r>
              <a:rPr lang="en-US" sz="1176" dirty="0">
                <a:gradFill>
                  <a:gsLst>
                    <a:gs pos="0">
                      <a:srgbClr val="FFFFFF"/>
                    </a:gs>
                    <a:gs pos="100000">
                      <a:srgbClr val="FFFFFF"/>
                    </a:gs>
                  </a:gsLst>
                  <a:lin ang="5400000" scaled="0"/>
                </a:gradFill>
                <a:latin typeface="Calibri" panose="020F0502020204030204" pitchFamily="34" charset="0"/>
              </a:rPr>
              <a:t>(read only)</a:t>
            </a:r>
          </a:p>
        </p:txBody>
      </p:sp>
      <p:sp>
        <p:nvSpPr>
          <p:cNvPr id="65" name="Rectangle 40"/>
          <p:cNvSpPr/>
          <p:nvPr/>
        </p:nvSpPr>
        <p:spPr bwMode="auto">
          <a:xfrm>
            <a:off x="4303151" y="2429142"/>
            <a:ext cx="2794035" cy="4332719"/>
          </a:xfrm>
          <a:prstGeom prst="rect">
            <a:avLst/>
          </a:prstGeom>
          <a:noFill/>
          <a:ln w="19050">
            <a:solidFill>
              <a:schemeClr val="accent4"/>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66" name="Straight Arrow Connector 7"/>
          <p:cNvCxnSpPr>
            <a:stCxn id="61" idx="3"/>
            <a:endCxn id="63" idx="1"/>
          </p:cNvCxnSpPr>
          <p:nvPr/>
        </p:nvCxnSpPr>
        <p:spPr>
          <a:xfrm>
            <a:off x="6193000" y="5519857"/>
            <a:ext cx="3977610" cy="56591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7"/>
          <p:cNvCxnSpPr>
            <a:cxnSpLocks/>
            <a:stCxn id="62" idx="1"/>
            <a:endCxn id="64" idx="3"/>
          </p:cNvCxnSpPr>
          <p:nvPr/>
        </p:nvCxnSpPr>
        <p:spPr>
          <a:xfrm flipH="1">
            <a:off x="6213196" y="5587082"/>
            <a:ext cx="3957414" cy="42775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49"/>
          <p:cNvSpPr txBox="1"/>
          <p:nvPr/>
        </p:nvSpPr>
        <p:spPr>
          <a:xfrm>
            <a:off x="7739933" y="6051168"/>
            <a:ext cx="980738" cy="228483"/>
          </a:xfrm>
          <a:prstGeom prst="rect">
            <a:avLst/>
          </a:prstGeom>
          <a:noFill/>
        </p:spPr>
        <p:txBody>
          <a:bodyPr wrap="square" lIns="179285" tIns="143428" rIns="179285" bIns="143428" rtlCol="0" anchor="ctr">
            <a:noAutofit/>
          </a:bodyPr>
          <a:lstStyle/>
          <a:p>
            <a:pPr>
              <a:lnSpc>
                <a:spcPct val="90000"/>
              </a:lnSpc>
              <a:spcAft>
                <a:spcPts val="588"/>
              </a:spcAft>
            </a:pPr>
            <a:r>
              <a:rPr lang="en-US" sz="1078" dirty="0">
                <a:gradFill>
                  <a:gsLst>
                    <a:gs pos="2917">
                      <a:schemeClr val="tx1"/>
                    </a:gs>
                    <a:gs pos="30000">
                      <a:schemeClr val="tx1"/>
                    </a:gs>
                  </a:gsLst>
                  <a:lin ang="5400000" scaled="0"/>
                </a:gradFill>
                <a:latin typeface="Calibri" panose="020F0502020204030204" pitchFamily="34" charset="0"/>
              </a:rPr>
              <a:t>Replication</a:t>
            </a:r>
          </a:p>
        </p:txBody>
      </p:sp>
      <p:sp>
        <p:nvSpPr>
          <p:cNvPr id="70" name="Rectangle 50"/>
          <p:cNvSpPr/>
          <p:nvPr/>
        </p:nvSpPr>
        <p:spPr bwMode="auto">
          <a:xfrm>
            <a:off x="9233487" y="2429141"/>
            <a:ext cx="2794035" cy="4332719"/>
          </a:xfrm>
          <a:prstGeom prst="rect">
            <a:avLst/>
          </a:prstGeom>
          <a:noFill/>
          <a:ln w="19050">
            <a:solidFill>
              <a:schemeClr val="accent4"/>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TextBox 51"/>
          <p:cNvSpPr txBox="1"/>
          <p:nvPr/>
        </p:nvSpPr>
        <p:spPr>
          <a:xfrm>
            <a:off x="4303151" y="6562110"/>
            <a:ext cx="2794035" cy="228483"/>
          </a:xfrm>
          <a:prstGeom prst="rect">
            <a:avLst/>
          </a:prstGeom>
          <a:noFill/>
        </p:spPr>
        <p:txBody>
          <a:bodyPr wrap="square" lIns="179285" tIns="143428" rIns="179285" bIns="143428" rtlCol="0" anchor="ctr">
            <a:noAutofit/>
          </a:bodyPr>
          <a:lstStyle/>
          <a:p>
            <a:pPr algn="ctr">
              <a:lnSpc>
                <a:spcPct val="90000"/>
              </a:lnSpc>
              <a:spcAft>
                <a:spcPts val="588"/>
              </a:spcAft>
            </a:pPr>
            <a:r>
              <a:rPr lang="en-US" sz="1078" dirty="0">
                <a:gradFill>
                  <a:gsLst>
                    <a:gs pos="2917">
                      <a:schemeClr val="tx1"/>
                    </a:gs>
                    <a:gs pos="30000">
                      <a:schemeClr val="tx1"/>
                    </a:gs>
                  </a:gsLst>
                  <a:lin ang="5400000" scaled="0"/>
                </a:gradFill>
                <a:latin typeface="Calibri" panose="020F0502020204030204" pitchFamily="34" charset="0"/>
              </a:rPr>
              <a:t>West US</a:t>
            </a:r>
          </a:p>
        </p:txBody>
      </p:sp>
      <p:sp>
        <p:nvSpPr>
          <p:cNvPr id="72" name="TextBox 52"/>
          <p:cNvSpPr txBox="1"/>
          <p:nvPr/>
        </p:nvSpPr>
        <p:spPr>
          <a:xfrm>
            <a:off x="9237995" y="6533378"/>
            <a:ext cx="2794035" cy="228483"/>
          </a:xfrm>
          <a:prstGeom prst="rect">
            <a:avLst/>
          </a:prstGeom>
          <a:noFill/>
        </p:spPr>
        <p:txBody>
          <a:bodyPr wrap="square" lIns="179285" tIns="143428" rIns="179285" bIns="143428" rtlCol="0" anchor="ctr">
            <a:noAutofit/>
          </a:bodyPr>
          <a:lstStyle/>
          <a:p>
            <a:pPr algn="ctr">
              <a:lnSpc>
                <a:spcPct val="90000"/>
              </a:lnSpc>
              <a:spcAft>
                <a:spcPts val="588"/>
              </a:spcAft>
            </a:pPr>
            <a:r>
              <a:rPr lang="en-US" sz="1078" dirty="0">
                <a:gradFill>
                  <a:gsLst>
                    <a:gs pos="2917">
                      <a:schemeClr val="tx1"/>
                    </a:gs>
                    <a:gs pos="30000">
                      <a:schemeClr val="tx1"/>
                    </a:gs>
                  </a:gsLst>
                  <a:lin ang="5400000" scaled="0"/>
                </a:gradFill>
                <a:latin typeface="Calibri" panose="020F0502020204030204" pitchFamily="34" charset="0"/>
              </a:rPr>
              <a:t>East US</a:t>
            </a:r>
          </a:p>
        </p:txBody>
      </p:sp>
      <p:cxnSp>
        <p:nvCxnSpPr>
          <p:cNvPr id="73" name="Straight Arrow Connector 7"/>
          <p:cNvCxnSpPr>
            <a:stCxn id="2" idx="2"/>
            <a:endCxn id="61" idx="0"/>
          </p:cNvCxnSpPr>
          <p:nvPr/>
        </p:nvCxnSpPr>
        <p:spPr>
          <a:xfrm rot="16200000" flipH="1">
            <a:off x="5421663" y="5047329"/>
            <a:ext cx="495998" cy="846"/>
          </a:xfrm>
          <a:prstGeom prst="bentConnector3">
            <a:avLst>
              <a:gd name="adj1" fmla="val 50000"/>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
          <p:cNvCxnSpPr>
            <a:stCxn id="33" idx="2"/>
            <a:endCxn id="62" idx="0"/>
          </p:cNvCxnSpPr>
          <p:nvPr/>
        </p:nvCxnSpPr>
        <p:spPr>
          <a:xfrm rot="16200000" flipH="1">
            <a:off x="10411065" y="5080516"/>
            <a:ext cx="563888" cy="1030"/>
          </a:xfrm>
          <a:prstGeom prst="bentConnector3">
            <a:avLst>
              <a:gd name="adj1" fmla="val 50000"/>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
          <p:cNvCxnSpPr>
            <a:endCxn id="62" idx="0"/>
          </p:cNvCxnSpPr>
          <p:nvPr/>
        </p:nvCxnSpPr>
        <p:spPr>
          <a:xfrm>
            <a:off x="5670088" y="4942636"/>
            <a:ext cx="5023437" cy="420340"/>
          </a:xfrm>
          <a:prstGeom prst="bentConnector2">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69241" y="1170432"/>
            <a:ext cx="3717543" cy="4616648"/>
          </a:xfrm>
          <a:prstGeom prst="rect">
            <a:avLst/>
          </a:prstGeom>
          <a:noFill/>
        </p:spPr>
        <p:txBody>
          <a:bodyPr wrap="square" rtlCol="0">
            <a:spAutoFit/>
          </a:bodyPr>
          <a:lstStyle/>
          <a:p>
            <a:pPr marL="457200" indent="-457200">
              <a:buFont typeface="Wingdings" panose="05000000000000000000" pitchFamily="2" charset="2"/>
              <a:buChar char="§"/>
            </a:pPr>
            <a:r>
              <a:rPr lang="en-US" sz="3300" dirty="0" smtClean="0">
                <a:solidFill>
                  <a:schemeClr val="bg1"/>
                </a:solidFill>
              </a:rPr>
              <a:t>Two regionally separated DCs</a:t>
            </a:r>
          </a:p>
          <a:p>
            <a:pPr marL="457200" indent="-457200">
              <a:buFont typeface="Wingdings" panose="05000000000000000000" pitchFamily="2" charset="2"/>
              <a:buChar char="§"/>
            </a:pPr>
            <a:endParaRPr lang="en-US" sz="3300" dirty="0" smtClean="0">
              <a:solidFill>
                <a:schemeClr val="bg1"/>
              </a:solidFill>
            </a:endParaRPr>
          </a:p>
          <a:p>
            <a:pPr marL="457200" indent="-457200">
              <a:buFont typeface="Wingdings" panose="05000000000000000000" pitchFamily="2" charset="2"/>
              <a:buChar char="§"/>
            </a:pPr>
            <a:r>
              <a:rPr lang="en-US" sz="3300" dirty="0" smtClean="0">
                <a:solidFill>
                  <a:schemeClr val="bg1"/>
                </a:solidFill>
              </a:rPr>
              <a:t>Can read from or write to either storage (RA-GRS), but default is local DC</a:t>
            </a:r>
          </a:p>
          <a:p>
            <a:pPr marL="285750" indent="-285750">
              <a:buFont typeface="Arial" panose="020B0604020202020204" pitchFamily="34" charset="0"/>
              <a:buChar char="•"/>
            </a:pPr>
            <a:endParaRPr lang="en-US" sz="3000" dirty="0">
              <a:solidFill>
                <a:schemeClr val="bg1"/>
              </a:solidFill>
            </a:endParaRPr>
          </a:p>
        </p:txBody>
      </p:sp>
    </p:spTree>
    <p:extLst>
      <p:ext uri="{BB962C8B-B14F-4D97-AF65-F5344CB8AC3E}">
        <p14:creationId xmlns:p14="http://schemas.microsoft.com/office/powerpoint/2010/main" val="2480647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Cascading Failures</a:t>
            </a:r>
          </a:p>
        </p:txBody>
      </p:sp>
      <p:sp>
        <p:nvSpPr>
          <p:cNvPr id="5" name="TextBox 4"/>
          <p:cNvSpPr txBox="1"/>
          <p:nvPr/>
        </p:nvSpPr>
        <p:spPr>
          <a:xfrm>
            <a:off x="999744" y="1690688"/>
            <a:ext cx="9668256" cy="5078313"/>
          </a:xfrm>
          <a:prstGeom prst="rect">
            <a:avLst/>
          </a:prstGeom>
          <a:noFill/>
        </p:spPr>
        <p:txBody>
          <a:bodyPr wrap="square" rtlCol="0">
            <a:spAutoFit/>
          </a:bodyPr>
          <a:lstStyle/>
          <a:p>
            <a:pPr marL="285750" indent="-285750">
              <a:buFont typeface="Wingdings" panose="05000000000000000000" pitchFamily="2" charset="2"/>
              <a:buChar char="§"/>
            </a:pPr>
            <a:r>
              <a:rPr lang="en-US" sz="2700" dirty="0" smtClean="0">
                <a:solidFill>
                  <a:schemeClr val="bg1"/>
                </a:solidFill>
              </a:rPr>
              <a:t>One simple failure leads to system-wide failure</a:t>
            </a:r>
          </a:p>
          <a:p>
            <a:pPr marL="742950" lvl="1" indent="-285750">
              <a:buFont typeface="Wingdings" panose="05000000000000000000" pitchFamily="2" charset="2"/>
              <a:buChar char="§"/>
            </a:pPr>
            <a:r>
              <a:rPr lang="en-US" sz="2700" dirty="0" smtClean="0">
                <a:solidFill>
                  <a:schemeClr val="bg1"/>
                </a:solidFill>
              </a:rPr>
              <a:t>Plan for failure and understand the impact of failure on the system and its SLA</a:t>
            </a:r>
          </a:p>
          <a:p>
            <a:pPr marL="742950" lvl="1" indent="-285750">
              <a:buFont typeface="Wingdings" panose="05000000000000000000" pitchFamily="2" charset="2"/>
              <a:buChar char="§"/>
            </a:pPr>
            <a:r>
              <a:rPr lang="en-US" sz="2700" dirty="0" smtClean="0">
                <a:solidFill>
                  <a:schemeClr val="bg1"/>
                </a:solidFill>
              </a:rPr>
              <a:t>When a service fails, clients must retry continuously causing a traffic storm </a:t>
            </a:r>
          </a:p>
          <a:p>
            <a:pPr marL="742950" lvl="1" indent="-285750">
              <a:buFont typeface="Wingdings" panose="05000000000000000000" pitchFamily="2" charset="2"/>
              <a:buChar char="§"/>
            </a:pPr>
            <a:r>
              <a:rPr lang="en-US" sz="2700" dirty="0" smtClean="0">
                <a:solidFill>
                  <a:schemeClr val="bg1"/>
                </a:solidFill>
              </a:rPr>
              <a:t>Can occur across regions, active-active cross region are not immune</a:t>
            </a:r>
            <a:r>
              <a:rPr lang="en-US" sz="2700" baseline="30000" dirty="0" smtClean="0">
                <a:solidFill>
                  <a:schemeClr val="bg1"/>
                </a:solidFill>
              </a:rPr>
              <a:t> </a:t>
            </a:r>
            <a:endParaRPr lang="en-US" sz="2700" dirty="0" smtClean="0">
              <a:solidFill>
                <a:schemeClr val="bg1"/>
              </a:solidFill>
            </a:endParaRPr>
          </a:p>
          <a:p>
            <a:pPr marL="742950" lvl="1" indent="-285750">
              <a:buFont typeface="Wingdings" panose="05000000000000000000" pitchFamily="2" charset="2"/>
              <a:buChar char="§"/>
            </a:pPr>
            <a:r>
              <a:rPr lang="en-US" sz="2700" dirty="0" smtClean="0">
                <a:solidFill>
                  <a:schemeClr val="bg1"/>
                </a:solidFill>
              </a:rPr>
              <a:t>Look at using Circuit Breaker patterns</a:t>
            </a:r>
          </a:p>
          <a:p>
            <a:pPr marL="1200150" lvl="2" indent="-285750">
              <a:buFont typeface="Wingdings" panose="05000000000000000000" pitchFamily="2" charset="2"/>
              <a:buChar char="§"/>
            </a:pPr>
            <a:r>
              <a:rPr lang="en-US" sz="2700" dirty="0" smtClean="0">
                <a:solidFill>
                  <a:schemeClr val="bg1"/>
                </a:solidFill>
              </a:rPr>
              <a:t>Retry using exponential back-off with a maximum interval</a:t>
            </a:r>
          </a:p>
          <a:p>
            <a:pPr marL="1200150" lvl="2" indent="-285750">
              <a:buFont typeface="Wingdings" panose="05000000000000000000" pitchFamily="2" charset="2"/>
              <a:buChar char="§"/>
            </a:pPr>
            <a:r>
              <a:rPr lang="en-US" sz="2700" dirty="0" smtClean="0">
                <a:solidFill>
                  <a:schemeClr val="bg1"/>
                </a:solidFill>
              </a:rPr>
              <a:t>Once connection is reestablished, reset the back-off interval</a:t>
            </a:r>
          </a:p>
          <a:p>
            <a:endParaRPr lang="en-US" sz="2700" dirty="0">
              <a:solidFill>
                <a:schemeClr val="bg1"/>
              </a:solidFill>
            </a:endParaRPr>
          </a:p>
        </p:txBody>
      </p:sp>
    </p:spTree>
    <p:extLst>
      <p:ext uri="{BB962C8B-B14F-4D97-AF65-F5344CB8AC3E}">
        <p14:creationId xmlns:p14="http://schemas.microsoft.com/office/powerpoint/2010/main" val="2653653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Humans cause most Problems</a:t>
            </a:r>
          </a:p>
        </p:txBody>
      </p:sp>
      <p:sp>
        <p:nvSpPr>
          <p:cNvPr id="5" name="TextBox 4"/>
          <p:cNvSpPr txBox="1"/>
          <p:nvPr/>
        </p:nvSpPr>
        <p:spPr>
          <a:xfrm>
            <a:off x="1011936" y="1524000"/>
            <a:ext cx="9631680" cy="5093702"/>
          </a:xfrm>
          <a:prstGeom prst="rect">
            <a:avLst/>
          </a:prstGeom>
          <a:noFill/>
        </p:spPr>
        <p:txBody>
          <a:bodyPr wrap="square" rtlCol="0">
            <a:spAutoFit/>
          </a:bodyPr>
          <a:lstStyle/>
          <a:p>
            <a:pPr marL="285750" indent="-285750">
              <a:buFont typeface="Wingdings" panose="05000000000000000000" pitchFamily="2" charset="2"/>
              <a:buChar char="§"/>
            </a:pPr>
            <a:r>
              <a:rPr lang="en-US" sz="2500" dirty="0" smtClean="0">
                <a:solidFill>
                  <a:schemeClr val="bg1"/>
                </a:solidFill>
              </a:rPr>
              <a:t>Human error causes 60% to 80% of service outages</a:t>
            </a:r>
            <a:r>
              <a:rPr lang="en-US" sz="2500" baseline="30000" dirty="0" smtClean="0">
                <a:solidFill>
                  <a:schemeClr val="bg1"/>
                </a:solidFill>
              </a:rPr>
              <a:t> </a:t>
            </a:r>
          </a:p>
          <a:p>
            <a:pPr marL="285750" indent="-285750">
              <a:buFont typeface="Wingdings" panose="05000000000000000000" pitchFamily="2" charset="2"/>
              <a:buChar char="§"/>
            </a:pPr>
            <a:r>
              <a:rPr lang="en-US" sz="2500" dirty="0" smtClean="0">
                <a:solidFill>
                  <a:schemeClr val="bg1"/>
                </a:solidFill>
              </a:rPr>
              <a:t>Treat operational procedures like code</a:t>
            </a:r>
          </a:p>
          <a:p>
            <a:pPr marL="742950" lvl="1" indent="-285750">
              <a:buFont typeface="Wingdings" panose="05000000000000000000" pitchFamily="2" charset="2"/>
              <a:buChar char="§"/>
            </a:pPr>
            <a:r>
              <a:rPr lang="en-US" sz="2500" dirty="0" smtClean="0">
                <a:solidFill>
                  <a:schemeClr val="bg1"/>
                </a:solidFill>
              </a:rPr>
              <a:t>Automate as much as feasible</a:t>
            </a:r>
          </a:p>
          <a:p>
            <a:pPr marL="742950" lvl="1" indent="-285750">
              <a:buFont typeface="Wingdings" panose="05000000000000000000" pitchFamily="2" charset="2"/>
              <a:buChar char="§"/>
            </a:pPr>
            <a:r>
              <a:rPr lang="en-US" sz="2500" dirty="0" smtClean="0">
                <a:solidFill>
                  <a:schemeClr val="bg1"/>
                </a:solidFill>
              </a:rPr>
              <a:t>Manual procedures must be one-off processes</a:t>
            </a:r>
          </a:p>
          <a:p>
            <a:pPr marL="1200150" lvl="2" indent="-285750">
              <a:buFont typeface="Wingdings" panose="05000000000000000000" pitchFamily="2" charset="2"/>
              <a:buChar char="§"/>
            </a:pPr>
            <a:r>
              <a:rPr lang="en-US" sz="2500" dirty="0" smtClean="0">
                <a:solidFill>
                  <a:schemeClr val="bg1"/>
                </a:solidFill>
              </a:rPr>
              <a:t>Humans are slower than automation</a:t>
            </a:r>
          </a:p>
          <a:p>
            <a:pPr marL="1200150" lvl="2" indent="-285750">
              <a:buFont typeface="Wingdings" panose="05000000000000000000" pitchFamily="2" charset="2"/>
              <a:buChar char="§"/>
            </a:pPr>
            <a:r>
              <a:rPr lang="en-US" sz="2500" dirty="0" smtClean="0">
                <a:solidFill>
                  <a:schemeClr val="bg1"/>
                </a:solidFill>
              </a:rPr>
              <a:t>If you can document a manual procedure, why can’t it be automated?</a:t>
            </a:r>
          </a:p>
          <a:p>
            <a:pPr marL="742950" lvl="1" indent="-285750">
              <a:buFont typeface="Wingdings" panose="05000000000000000000" pitchFamily="2" charset="2"/>
              <a:buChar char="§"/>
            </a:pPr>
            <a:r>
              <a:rPr lang="en-US" sz="2500" dirty="0" smtClean="0">
                <a:solidFill>
                  <a:schemeClr val="bg1"/>
                </a:solidFill>
              </a:rPr>
              <a:t>Validate and test automation</a:t>
            </a:r>
          </a:p>
          <a:p>
            <a:pPr marL="285750" indent="-285750">
              <a:buFont typeface="Wingdings" panose="05000000000000000000" pitchFamily="2" charset="2"/>
              <a:buChar char="§"/>
            </a:pPr>
            <a:r>
              <a:rPr lang="en-US" sz="2500" dirty="0" smtClean="0">
                <a:solidFill>
                  <a:schemeClr val="bg1"/>
                </a:solidFill>
              </a:rPr>
              <a:t>Automate certificate and key rotation</a:t>
            </a:r>
          </a:p>
          <a:p>
            <a:pPr marL="742950" lvl="1" indent="-285750">
              <a:buFont typeface="Wingdings" panose="05000000000000000000" pitchFamily="2" charset="2"/>
              <a:buChar char="§"/>
            </a:pPr>
            <a:r>
              <a:rPr lang="en-US" sz="2500" dirty="0" smtClean="0">
                <a:solidFill>
                  <a:schemeClr val="bg1"/>
                </a:solidFill>
              </a:rPr>
              <a:t>Always have two certificates/keys and ensure that one is always valid</a:t>
            </a:r>
          </a:p>
          <a:p>
            <a:pPr marL="742950" lvl="1" indent="-285750">
              <a:buFont typeface="Wingdings" panose="05000000000000000000" pitchFamily="2" charset="2"/>
              <a:buChar char="§"/>
            </a:pPr>
            <a:r>
              <a:rPr lang="en-US" sz="2500" dirty="0" smtClean="0">
                <a:solidFill>
                  <a:schemeClr val="bg1"/>
                </a:solidFill>
              </a:rPr>
              <a:t>Rotate regularly</a:t>
            </a:r>
          </a:p>
          <a:p>
            <a:pPr marL="742950" lvl="1" indent="-285750">
              <a:buFont typeface="Wingdings" panose="05000000000000000000" pitchFamily="2" charset="2"/>
              <a:buChar char="§"/>
            </a:pPr>
            <a:r>
              <a:rPr lang="en-US" sz="2500" dirty="0" smtClean="0">
                <a:solidFill>
                  <a:schemeClr val="bg1"/>
                </a:solidFill>
              </a:rPr>
              <a:t>Caused Azure outage in 2013</a:t>
            </a:r>
            <a:r>
              <a:rPr lang="en-US" sz="2500" baseline="30000" dirty="0" smtClean="0">
                <a:solidFill>
                  <a:schemeClr val="bg1"/>
                </a:solidFill>
              </a:rPr>
              <a:t> </a:t>
            </a:r>
            <a:endParaRPr lang="en-US" sz="2500" dirty="0" smtClean="0">
              <a:solidFill>
                <a:schemeClr val="bg1"/>
              </a:solidFill>
            </a:endParaRPr>
          </a:p>
        </p:txBody>
      </p:sp>
    </p:spTree>
    <p:extLst>
      <p:ext uri="{BB962C8B-B14F-4D97-AF65-F5344CB8AC3E}">
        <p14:creationId xmlns:p14="http://schemas.microsoft.com/office/powerpoint/2010/main" val="4144989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57275" y="455694"/>
            <a:ext cx="10077450" cy="5648325"/>
          </a:xfrm>
          <a:prstGeom prst="rect">
            <a:avLst/>
          </a:prstGeom>
        </p:spPr>
      </p:pic>
    </p:spTree>
    <p:extLst>
      <p:ext uri="{BB962C8B-B14F-4D97-AF65-F5344CB8AC3E}">
        <p14:creationId xmlns:p14="http://schemas.microsoft.com/office/powerpoint/2010/main" val="2674552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Thank you!</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101" y="2500897"/>
            <a:ext cx="5715798" cy="3000794"/>
          </a:xfrm>
          <a:prstGeom prst="rect">
            <a:avLst/>
          </a:prstGeom>
        </p:spPr>
      </p:pic>
    </p:spTree>
    <p:extLst>
      <p:ext uri="{BB962C8B-B14F-4D97-AF65-F5344CB8AC3E}">
        <p14:creationId xmlns:p14="http://schemas.microsoft.com/office/powerpoint/2010/main" val="3971199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Application Design - Traditional</a:t>
            </a:r>
            <a:endParaRPr lang="en-US" dirty="0">
              <a:solidFill>
                <a:schemeClr val="bg1"/>
              </a:solidFill>
            </a:endParaRPr>
          </a:p>
        </p:txBody>
      </p:sp>
      <p:sp>
        <p:nvSpPr>
          <p:cNvPr id="3" name="TextBox 2"/>
          <p:cNvSpPr txBox="1"/>
          <p:nvPr/>
        </p:nvSpPr>
        <p:spPr>
          <a:xfrm>
            <a:off x="838200" y="1890054"/>
            <a:ext cx="10573305" cy="4662815"/>
          </a:xfrm>
          <a:prstGeom prst="rect">
            <a:avLst/>
          </a:prstGeom>
          <a:noFill/>
        </p:spPr>
        <p:txBody>
          <a:bodyPr wrap="square" rtlCol="0">
            <a:spAutoFit/>
          </a:bodyPr>
          <a:lstStyle/>
          <a:p>
            <a:pPr marL="457200" indent="-457200">
              <a:buFont typeface="Wingdings" panose="05000000000000000000" pitchFamily="2" charset="2"/>
              <a:buChar char="§"/>
            </a:pPr>
            <a:r>
              <a:rPr lang="en-US" sz="3300" dirty="0" smtClean="0">
                <a:solidFill>
                  <a:schemeClr val="bg1"/>
                </a:solidFill>
              </a:rPr>
              <a:t>Pros</a:t>
            </a:r>
          </a:p>
          <a:p>
            <a:pPr marL="914400" lvl="1" indent="-457200">
              <a:buFont typeface="Wingdings" panose="05000000000000000000" pitchFamily="2" charset="2"/>
              <a:buChar char="§"/>
            </a:pPr>
            <a:r>
              <a:rPr lang="en-US" sz="3300" dirty="0" smtClean="0">
                <a:solidFill>
                  <a:schemeClr val="bg1"/>
                </a:solidFill>
              </a:rPr>
              <a:t>Compile-time contract validation</a:t>
            </a:r>
          </a:p>
          <a:p>
            <a:pPr marL="914400" lvl="1" indent="-457200">
              <a:buFont typeface="Wingdings" panose="05000000000000000000" pitchFamily="2" charset="2"/>
              <a:buChar char="§"/>
            </a:pPr>
            <a:r>
              <a:rPr lang="en-US" sz="3300" dirty="0" smtClean="0">
                <a:solidFill>
                  <a:schemeClr val="bg1"/>
                </a:solidFill>
              </a:rPr>
              <a:t>Local operations</a:t>
            </a:r>
          </a:p>
          <a:p>
            <a:pPr marL="914400" lvl="1" indent="-457200">
              <a:buFont typeface="Wingdings" panose="05000000000000000000" pitchFamily="2" charset="2"/>
              <a:buChar char="§"/>
            </a:pPr>
            <a:r>
              <a:rPr lang="en-US" sz="3300" dirty="0" smtClean="0">
                <a:solidFill>
                  <a:schemeClr val="bg1"/>
                </a:solidFill>
              </a:rPr>
              <a:t>Easier to understand</a:t>
            </a:r>
          </a:p>
          <a:p>
            <a:pPr marL="457200" indent="-457200">
              <a:buFont typeface="Wingdings" panose="05000000000000000000" pitchFamily="2" charset="2"/>
              <a:buChar char="§"/>
            </a:pPr>
            <a:endParaRPr lang="en-US" sz="3300" dirty="0" smtClean="0">
              <a:solidFill>
                <a:schemeClr val="bg1"/>
              </a:solidFill>
            </a:endParaRPr>
          </a:p>
          <a:p>
            <a:pPr marL="457200" indent="-457200">
              <a:buFont typeface="Wingdings" panose="05000000000000000000" pitchFamily="2" charset="2"/>
              <a:buChar char="§"/>
            </a:pPr>
            <a:r>
              <a:rPr lang="en-US" sz="3300" dirty="0" smtClean="0">
                <a:solidFill>
                  <a:schemeClr val="bg1"/>
                </a:solidFill>
              </a:rPr>
              <a:t>Cons</a:t>
            </a:r>
            <a:endParaRPr lang="en-US" sz="3300" dirty="0">
              <a:solidFill>
                <a:schemeClr val="bg1"/>
              </a:solidFill>
            </a:endParaRPr>
          </a:p>
          <a:p>
            <a:pPr marL="914400" lvl="1" indent="-457200">
              <a:buFont typeface="Wingdings" panose="05000000000000000000" pitchFamily="2" charset="2"/>
              <a:buChar char="§"/>
            </a:pPr>
            <a:r>
              <a:rPr lang="en-US" sz="3300" dirty="0" smtClean="0">
                <a:solidFill>
                  <a:schemeClr val="bg1"/>
                </a:solidFill>
              </a:rPr>
              <a:t>Expensive to scale application</a:t>
            </a:r>
          </a:p>
          <a:p>
            <a:pPr marL="914400" lvl="1" indent="-457200">
              <a:buFont typeface="Wingdings" panose="05000000000000000000" pitchFamily="2" charset="2"/>
              <a:buChar char="§"/>
            </a:pPr>
            <a:r>
              <a:rPr lang="en-US" sz="3300" dirty="0" smtClean="0">
                <a:solidFill>
                  <a:schemeClr val="bg1"/>
                </a:solidFill>
              </a:rPr>
              <a:t>Hard to scale data access</a:t>
            </a:r>
          </a:p>
          <a:p>
            <a:pPr marL="914400" lvl="1" indent="-457200">
              <a:buFont typeface="Wingdings" panose="05000000000000000000" pitchFamily="2" charset="2"/>
              <a:buChar char="§"/>
            </a:pPr>
            <a:r>
              <a:rPr lang="en-US" sz="3300" dirty="0" smtClean="0">
                <a:solidFill>
                  <a:schemeClr val="bg1"/>
                </a:solidFill>
              </a:rPr>
              <a:t>Upgrades are difficult</a:t>
            </a:r>
            <a:endParaRPr lang="en-US" sz="3300" dirty="0">
              <a:solidFill>
                <a:schemeClr val="bg1"/>
              </a:solidFill>
            </a:endParaRPr>
          </a:p>
        </p:txBody>
      </p:sp>
      <p:pic>
        <p:nvPicPr>
          <p:cNvPr id="6" name="Picture 5"/>
          <p:cNvPicPr>
            <a:picLocks noChangeAspect="1"/>
          </p:cNvPicPr>
          <p:nvPr/>
        </p:nvPicPr>
        <p:blipFill>
          <a:blip r:embed="rId2"/>
          <a:stretch>
            <a:fillRect/>
          </a:stretch>
        </p:blipFill>
        <p:spPr>
          <a:xfrm>
            <a:off x="7696200" y="2764136"/>
            <a:ext cx="4495800" cy="2914650"/>
          </a:xfrm>
          <a:prstGeom prst="rect">
            <a:avLst/>
          </a:prstGeom>
        </p:spPr>
      </p:pic>
    </p:spTree>
    <p:extLst>
      <p:ext uri="{BB962C8B-B14F-4D97-AF65-F5344CB8AC3E}">
        <p14:creationId xmlns:p14="http://schemas.microsoft.com/office/powerpoint/2010/main" val="1178809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Application Design – Service Oriented </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Pros</a:t>
            </a:r>
          </a:p>
          <a:p>
            <a:pPr lvl="1"/>
            <a:r>
              <a:rPr lang="en-US" dirty="0" smtClean="0">
                <a:solidFill>
                  <a:schemeClr val="bg1"/>
                </a:solidFill>
              </a:rPr>
              <a:t>Cheaper to scale application</a:t>
            </a:r>
          </a:p>
          <a:p>
            <a:pPr lvl="1"/>
            <a:r>
              <a:rPr lang="en-US" dirty="0" smtClean="0">
                <a:solidFill>
                  <a:schemeClr val="bg1"/>
                </a:solidFill>
              </a:rPr>
              <a:t>Easier to scale data access</a:t>
            </a:r>
          </a:p>
          <a:p>
            <a:pPr lvl="1"/>
            <a:r>
              <a:rPr lang="en-US" dirty="0" smtClean="0">
                <a:solidFill>
                  <a:schemeClr val="bg1"/>
                </a:solidFill>
              </a:rPr>
              <a:t>Upgrade continuously</a:t>
            </a:r>
          </a:p>
          <a:p>
            <a:pPr lvl="1"/>
            <a:endParaRPr lang="en-US" dirty="0">
              <a:solidFill>
                <a:schemeClr val="bg1"/>
              </a:solidFill>
            </a:endParaRPr>
          </a:p>
          <a:p>
            <a:r>
              <a:rPr lang="en-US" dirty="0" smtClean="0">
                <a:solidFill>
                  <a:schemeClr val="bg1"/>
                </a:solidFill>
              </a:rPr>
              <a:t>Cons</a:t>
            </a:r>
          </a:p>
          <a:p>
            <a:pPr lvl="1"/>
            <a:r>
              <a:rPr lang="en-US" dirty="0">
                <a:solidFill>
                  <a:schemeClr val="bg1"/>
                </a:solidFill>
              </a:rPr>
              <a:t>Runtime contract validation</a:t>
            </a:r>
          </a:p>
          <a:p>
            <a:pPr lvl="1"/>
            <a:r>
              <a:rPr lang="en-US" dirty="0">
                <a:solidFill>
                  <a:schemeClr val="bg1"/>
                </a:solidFill>
              </a:rPr>
              <a:t>Network operations</a:t>
            </a:r>
          </a:p>
          <a:p>
            <a:pPr lvl="1"/>
            <a:r>
              <a:rPr lang="en-US" dirty="0">
                <a:solidFill>
                  <a:schemeClr val="bg1"/>
                </a:solidFill>
              </a:rPr>
              <a:t>Harder to understand</a:t>
            </a:r>
          </a:p>
          <a:p>
            <a:pPr lvl="1"/>
            <a:endParaRPr lang="en-US" dirty="0" smtClean="0">
              <a:solidFill>
                <a:schemeClr val="bg1"/>
              </a:solidFill>
            </a:endParaRPr>
          </a:p>
          <a:p>
            <a:pPr lvl="1"/>
            <a:endParaRPr lang="en-US" dirty="0">
              <a:solidFill>
                <a:schemeClr val="bg1"/>
              </a:solidFill>
            </a:endParaRPr>
          </a:p>
        </p:txBody>
      </p:sp>
      <p:pic>
        <p:nvPicPr>
          <p:cNvPr id="5" name="Picture 4"/>
          <p:cNvPicPr>
            <a:picLocks noChangeAspect="1"/>
          </p:cNvPicPr>
          <p:nvPr/>
        </p:nvPicPr>
        <p:blipFill>
          <a:blip r:embed="rId2"/>
          <a:stretch>
            <a:fillRect/>
          </a:stretch>
        </p:blipFill>
        <p:spPr>
          <a:xfrm>
            <a:off x="7772400" y="1825625"/>
            <a:ext cx="3581400" cy="4181475"/>
          </a:xfrm>
          <a:prstGeom prst="rect">
            <a:avLst/>
          </a:prstGeom>
        </p:spPr>
      </p:pic>
    </p:spTree>
    <p:extLst>
      <p:ext uri="{BB962C8B-B14F-4D97-AF65-F5344CB8AC3E}">
        <p14:creationId xmlns:p14="http://schemas.microsoft.com/office/powerpoint/2010/main" val="2855371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State</a:t>
            </a:r>
            <a:r>
              <a:rPr lang="en-US" dirty="0" smtClean="0"/>
              <a:t> </a:t>
            </a:r>
            <a:endParaRPr lang="en-US" dirty="0"/>
          </a:p>
        </p:txBody>
      </p:sp>
      <p:pic>
        <p:nvPicPr>
          <p:cNvPr id="4" name="Content Placeholder 3"/>
          <p:cNvPicPr>
            <a:picLocks noGrp="1" noChangeAspect="1"/>
          </p:cNvPicPr>
          <p:nvPr>
            <p:ph idx="1"/>
          </p:nvPr>
        </p:nvPicPr>
        <p:blipFill>
          <a:blip r:embed="rId2"/>
          <a:stretch>
            <a:fillRect/>
          </a:stretch>
        </p:blipFill>
        <p:spPr>
          <a:xfrm>
            <a:off x="2081566" y="1825625"/>
            <a:ext cx="8028868" cy="4351338"/>
          </a:xfrm>
          <a:prstGeom prst="rect">
            <a:avLst/>
          </a:prstGeom>
        </p:spPr>
      </p:pic>
    </p:spTree>
    <p:extLst>
      <p:ext uri="{BB962C8B-B14F-4D97-AF65-F5344CB8AC3E}">
        <p14:creationId xmlns:p14="http://schemas.microsoft.com/office/powerpoint/2010/main" val="3259481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081" y="538328"/>
            <a:ext cx="9705975" cy="5000625"/>
          </a:xfrm>
          <a:prstGeom prst="rect">
            <a:avLst/>
          </a:prstGeom>
        </p:spPr>
      </p:pic>
    </p:spTree>
    <p:extLst>
      <p:ext uri="{BB962C8B-B14F-4D97-AF65-F5344CB8AC3E}">
        <p14:creationId xmlns:p14="http://schemas.microsoft.com/office/powerpoint/2010/main" val="604974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TotalTime>
  <Words>2542</Words>
  <Application>Microsoft Office PowerPoint</Application>
  <PresentationFormat>Widescreen</PresentationFormat>
  <Paragraphs>567</Paragraphs>
  <Slides>50</Slides>
  <Notes>11</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 Unicode MS</vt:lpstr>
      <vt:lpstr>宋体</vt:lpstr>
      <vt:lpstr>Arial</vt:lpstr>
      <vt:lpstr>Calibri</vt:lpstr>
      <vt:lpstr>Calibri Light</vt:lpstr>
      <vt:lpstr>Segoe UI</vt:lpstr>
      <vt:lpstr>Wingdings</vt:lpstr>
      <vt:lpstr>Office Theme</vt:lpstr>
      <vt:lpstr>Service Fabric Internals, p1</vt:lpstr>
      <vt:lpstr>Service Fabric</vt:lpstr>
      <vt:lpstr>Cloud Considerations</vt:lpstr>
      <vt:lpstr>Why Microservices</vt:lpstr>
      <vt:lpstr>PowerPoint Presentation</vt:lpstr>
      <vt:lpstr>Application Design - Traditional</vt:lpstr>
      <vt:lpstr>Application Design – Service Oriented </vt:lpstr>
      <vt:lpstr>State </vt:lpstr>
      <vt:lpstr>PowerPoint Presentation</vt:lpstr>
      <vt:lpstr>Azure Service Fabric</vt:lpstr>
      <vt:lpstr>Service Fabric Cluster</vt:lpstr>
      <vt:lpstr>Cloud Service vs Service Fabric</vt:lpstr>
      <vt:lpstr>Service Fabric Programming Models</vt:lpstr>
      <vt:lpstr>Stateless Service Pattern</vt:lpstr>
      <vt:lpstr>Stateful Service Pattern</vt:lpstr>
      <vt:lpstr>Types of Microservices</vt:lpstr>
      <vt:lpstr>PowerPoint Presentation</vt:lpstr>
      <vt:lpstr>Demo Stateless Service</vt:lpstr>
      <vt:lpstr>Demo Stateful Service </vt:lpstr>
      <vt:lpstr>Migrating a traditional application</vt:lpstr>
      <vt:lpstr>Stages of migrating a traditional application</vt:lpstr>
      <vt:lpstr>Migrating a traditional application</vt:lpstr>
      <vt:lpstr>Common design pattern using gateways</vt:lpstr>
      <vt:lpstr>Using a gateway to integrate a traditional app with Service Fabric </vt:lpstr>
      <vt:lpstr>Problem</vt:lpstr>
      <vt:lpstr>Best Practice</vt:lpstr>
      <vt:lpstr>Best Practice</vt:lpstr>
      <vt:lpstr>Service Fabric Cluster planning</vt:lpstr>
      <vt:lpstr>Service Fabric Cluster planning</vt:lpstr>
      <vt:lpstr>Service Fabric Cluster planning</vt:lpstr>
      <vt:lpstr>Choosing the # of Fault Domains you need</vt:lpstr>
      <vt:lpstr>Choosing the # of Upgrade Domains you need</vt:lpstr>
      <vt:lpstr>Best practice –  capacity headroom</vt:lpstr>
      <vt:lpstr>Best practices – Cluster Set up</vt:lpstr>
      <vt:lpstr>Best practices – Cluster Set up</vt:lpstr>
      <vt:lpstr>Best practices – Cluster Security</vt:lpstr>
      <vt:lpstr>Best practices – Cluster Security</vt:lpstr>
      <vt:lpstr>NSG ports that needs to be opened</vt:lpstr>
      <vt:lpstr>Manage you Cluster Version</vt:lpstr>
      <vt:lpstr>Cluster Fabric Upgrade</vt:lpstr>
      <vt:lpstr>Debugging in Production</vt:lpstr>
      <vt:lpstr>Data Loss</vt:lpstr>
      <vt:lpstr>Availability and Reliability – Active/Passive</vt:lpstr>
      <vt:lpstr>Availability and Reliability – Active/Passive</vt:lpstr>
      <vt:lpstr>Availability and Reliability – Active/Active</vt:lpstr>
      <vt:lpstr>Availability and Reliability – Active/Active</vt:lpstr>
      <vt:lpstr>Availability and Reliability – Real Example </vt:lpstr>
      <vt:lpstr>Cascading Failures</vt:lpstr>
      <vt:lpstr>Humans cause most Problems</vt:lpstr>
      <vt:lpstr>Thank you!</vt:lpstr>
    </vt:vector>
  </TitlesOfParts>
  <Company>Rakuten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Dimitrov, Kanio | Kanio | SDTD</dc:creator>
  <cp:lastModifiedBy>Dimitrov, Kanio | Kanio | SDTD</cp:lastModifiedBy>
  <cp:revision>130</cp:revision>
  <dcterms:created xsi:type="dcterms:W3CDTF">2017-01-25T12:28:38Z</dcterms:created>
  <dcterms:modified xsi:type="dcterms:W3CDTF">2017-02-26T07:40:51Z</dcterms:modified>
</cp:coreProperties>
</file>